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58" r:id="rId5"/>
    <p:sldId id="259" r:id="rId6"/>
    <p:sldId id="261" r:id="rId7"/>
    <p:sldId id="263" r:id="rId8"/>
    <p:sldId id="262" r:id="rId9"/>
    <p:sldId id="264" r:id="rId10"/>
    <p:sldId id="266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1"/>
    <p:restoredTop sz="94643"/>
  </p:normalViewPr>
  <p:slideViewPr>
    <p:cSldViewPr snapToGrid="0" snapToObjects="1">
      <p:cViewPr varScale="1">
        <p:scale>
          <a:sx n="79" d="100"/>
          <a:sy n="79" d="100"/>
        </p:scale>
        <p:origin x="9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7DF21-40AF-4F75-8BB1-B19E2B01D3FC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2F9A8-70C3-4514-A959-659BA2BC0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92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concentric circles of reconciliation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2F9A8-70C3-4514-A959-659BA2BC0D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87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church is calling all people to reconcile with God and to become part of a new community, the Body of Christ. The priestly community, should act as a therapeutic one that nurtures reconciliation amidst broken relationship – being a beacon to all humans. That is a common task for all believers.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2F9A8-70C3-4514-A959-659BA2BC0D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00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16817FCB-5A09-AA4F-9CA8-85FF3951F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-7596"/>
            <a:ext cx="12192000" cy="89361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D654A33-4A3D-4743-AF76-B346BE359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B4BE98A-A208-2847-A493-E6D07C2816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E10271-46F1-0949-8160-9B1150245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A6CB-E4C0-334A-9394-921E1F3192DD}" type="datetimeFigureOut">
              <a:rPr lang="nb-NO" smtClean="0"/>
              <a:t>01.08.2019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AFA9553-1558-4940-83A8-B182E7F5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FC25674E-3A05-8741-BA9A-673FF53B25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73935" y="-74469"/>
            <a:ext cx="2173434" cy="217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1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214292-DF5A-EF4E-ACA9-95A12866F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FA14B4-C8BE-E742-936A-59645A5F5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9342E96-041B-2446-91DC-6D0EC790B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A6CB-E4C0-334A-9394-921E1F3192DD}" type="datetimeFigureOut">
              <a:rPr lang="nb-NO" smtClean="0"/>
              <a:t>01.08.2019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7BB37A-09D3-6D4C-8F0E-56A6765F4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625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55EB48-0BEB-D048-A203-EB7E779B3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95D62B-B75A-DB4F-9668-1A2CB3C76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781EA2-CD1A-B14B-9DB3-512AFA6F3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A6CB-E4C0-334A-9394-921E1F3192DD}" type="datetimeFigureOut">
              <a:rPr lang="nb-NO" smtClean="0"/>
              <a:t>01.08.2019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6C1E39-34AF-684C-8AFC-D910B38CE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065C0F3-4952-7C46-92EA-ECA0DD162A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-7596"/>
            <a:ext cx="12192000" cy="89361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83DFCE3-8B55-EF41-B264-A78A6BA9E3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73935" y="-74469"/>
            <a:ext cx="2173434" cy="217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75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A23527-1B4D-3E4C-8222-197B1BDB3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56B36E-D341-594F-BBD5-46A4E793B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334941D-C362-C84A-B7FD-93359286E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1A7B22-FD10-CE49-9777-54F7D682D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A6CB-E4C0-334A-9394-921E1F3192DD}" type="datetimeFigureOut">
              <a:rPr lang="nb-NO" smtClean="0"/>
              <a:t>01.08.2019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5B344B-5F01-724D-9EAF-AA06E8199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05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67EA87-15F1-754B-AC38-12FF1BAC1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21631F1-6713-6243-97FA-11717062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A6CB-E4C0-334A-9394-921E1F3192DD}" type="datetimeFigureOut">
              <a:rPr lang="nb-NO" smtClean="0"/>
              <a:t>01.08.2019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A55A7A3-2CE0-574D-8702-000C66D7A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664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62D6F4F-73BE-2E4A-A475-4BE94A5AD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A6CB-E4C0-334A-9394-921E1F3192DD}" type="datetimeFigureOut">
              <a:rPr lang="nb-NO" smtClean="0"/>
              <a:t>01.08.2019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CF79B13-9401-1444-9E52-750879D6A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8628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6B6B6B-C4BB-AC42-B724-A6A31195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C8977B-D545-384F-934C-C5D8B9D67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FCAAEF4-DAB5-C74F-9D15-2E410100A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B848D37-FBE8-CC46-BDD6-3E52520B7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A6CB-E4C0-334A-9394-921E1F3192DD}" type="datetimeFigureOut">
              <a:rPr lang="nb-NO" smtClean="0"/>
              <a:t>01.08.2019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9DA402-9AED-5D4B-B9D7-4A8B7CAA9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926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BA7A5C-2EDF-1444-89BB-965493F08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DB5BE7D-1835-204B-8CE5-599DC0D5A5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7B4294-617F-E746-B3FC-7F6799589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F735C98-CA04-A745-AB58-29FEA3B8D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A6CB-E4C0-334A-9394-921E1F3192DD}" type="datetimeFigureOut">
              <a:rPr lang="nb-NO" smtClean="0"/>
              <a:t>01.08.2019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8870C86-2CCA-604F-8BBA-E239E662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86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536202A8-2F64-1446-8586-0599B90D7AE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5964382"/>
            <a:ext cx="12192000" cy="893618"/>
          </a:xfrm>
          <a:prstGeom prst="rect">
            <a:avLst/>
          </a:prstGeom>
        </p:spPr>
      </p:pic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01130F1-6DEA-BE40-89D6-D0BFFA3E8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5B4D9C-CA4D-F649-96F0-863B02A65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8588BA-044A-5A4D-9070-BE1A59C71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CA6CB-E4C0-334A-9394-921E1F3192DD}" type="datetimeFigureOut">
              <a:rPr lang="nb-NO" smtClean="0"/>
              <a:t>01.08.2019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FBA53D-53C4-A649-8B73-16796A30AB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2545B9E-D094-474A-B3A2-427CCFA5E84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673935" y="-74469"/>
            <a:ext cx="2173434" cy="2173434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4EEF834-DBC4-AB42-B66D-CC611BC80BA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683337" y="6084799"/>
            <a:ext cx="2921578" cy="61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2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557332-EABB-A643-8AA5-A955A0A72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Theology of Reconciliation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1EB2082-E9F5-6F46-9FE0-2433F5181B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Optional or Obligated? </a:t>
            </a:r>
          </a:p>
        </p:txBody>
      </p:sp>
    </p:spTree>
    <p:extLst>
      <p:ext uri="{BB962C8B-B14F-4D97-AF65-F5344CB8AC3E}">
        <p14:creationId xmlns:p14="http://schemas.microsoft.com/office/powerpoint/2010/main" val="380451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E31329-6B81-4F79-8A6E-772FB5AE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775"/>
            <a:ext cx="10515600" cy="2852737"/>
          </a:xfrm>
        </p:spPr>
        <p:txBody>
          <a:bodyPr/>
          <a:lstStyle/>
          <a:p>
            <a:r>
              <a:rPr lang="en-US" sz="8800" b="1">
                <a:latin typeface="Book Antiqua" panose="02040602050305030304" pitchFamily="18" charset="0"/>
              </a:rPr>
              <a:t>reconciliation</a:t>
            </a:r>
            <a:br>
              <a:rPr lang="en-US">
                <a:latin typeface="Book Antiqua" panose="02040602050305030304" pitchFamily="18" charset="0"/>
              </a:rPr>
            </a:br>
            <a:r>
              <a:rPr lang="en-US" sz="2800" i="1">
                <a:latin typeface="Book Antiqua" panose="02040602050305030304" pitchFamily="18" charset="0"/>
              </a:rPr>
              <a:t>rɛk(ə)nsɪlɪˈeɪʃ(ə)n</a:t>
            </a:r>
            <a:endParaRPr lang="en-US" sz="2800" i="1" dirty="0">
              <a:latin typeface="Book Antiqua" panose="02040602050305030304" pitchFamily="18" charset="0"/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251934-9B96-41D8-B2AC-A97D6AC35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407664"/>
            <a:ext cx="10515600" cy="2649537"/>
          </a:xfrm>
        </p:spPr>
        <p:txBody>
          <a:bodyPr>
            <a:normAutofit fontScale="92500" lnSpcReduction="20000"/>
          </a:bodyPr>
          <a:lstStyle/>
          <a:p>
            <a:r>
              <a:rPr lang="en-US" sz="1400" dirty="0"/>
              <a:t>1. the restoration of friendly relations.</a:t>
            </a:r>
          </a:p>
          <a:p>
            <a:r>
              <a:rPr lang="en-US" sz="1400" dirty="0"/>
              <a:t>"his reconciliation with your uncle“</a:t>
            </a:r>
          </a:p>
          <a:p>
            <a:endParaRPr lang="en-US" sz="1400" dirty="0"/>
          </a:p>
          <a:p>
            <a:r>
              <a:rPr lang="en-US" sz="1400" dirty="0"/>
              <a:t>2. the action of making one view or belief compatible with another.</a:t>
            </a:r>
          </a:p>
          <a:p>
            <a:r>
              <a:rPr lang="en-US" sz="1400" dirty="0"/>
              <a:t>"any possibility of reconciliation between such clearly opposed positions“</a:t>
            </a:r>
          </a:p>
          <a:p>
            <a:endParaRPr lang="en-US" sz="1400" dirty="0"/>
          </a:p>
          <a:p>
            <a:r>
              <a:rPr lang="en-US" sz="1400" dirty="0"/>
              <a:t>3.the action of making financial accounts consistent; harmonization.</a:t>
            </a:r>
          </a:p>
          <a:p>
            <a:r>
              <a:rPr lang="en-US" sz="1400" dirty="0"/>
              <a:t>"the reconciliation process should be consistent with the business strategy“</a:t>
            </a:r>
          </a:p>
          <a:p>
            <a:endParaRPr lang="en-US" sz="1400" dirty="0"/>
          </a:p>
          <a:p>
            <a:r>
              <a:rPr lang="en-US" sz="1400" dirty="0"/>
              <a:t>4. A socio-political concept </a:t>
            </a:r>
          </a:p>
        </p:txBody>
      </p:sp>
    </p:spTree>
    <p:extLst>
      <p:ext uri="{BB962C8B-B14F-4D97-AF65-F5344CB8AC3E}">
        <p14:creationId xmlns:p14="http://schemas.microsoft.com/office/powerpoint/2010/main" val="2645101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80B89D2B-7001-4410-996C-4D5467B4E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479720"/>
            <a:ext cx="10905066" cy="389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03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ssholder for innhold 5" descr="Et bilde som inneholder vindu, bygning, foto, bakke&#10;&#10;Automatisk generert beskrivelse">
            <a:extLst>
              <a:ext uri="{FF2B5EF4-FFF2-40B4-BE49-F238E27FC236}">
                <a16:creationId xmlns:a16="http://schemas.microsoft.com/office/drawing/2014/main" id="{49D6C2F7-001F-4168-9123-5867B1BFE0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 amt="35000"/>
          </a:blip>
          <a:srcRect t="12174" b="1501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F3E0AFA-8779-4FFF-85EB-F184B305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8" y="1065862"/>
            <a:ext cx="4000498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What is Reconciliation in Christian Theology and tradition? </a:t>
            </a:r>
            <a:br>
              <a:rPr lang="en-US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7A7D5C-DE10-49D0-8E9D-52343202D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5379" y="1065862"/>
            <a:ext cx="5744685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Something more then a friendly relationship?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 Sacrament?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 Fruit?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 Gift?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 Process?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Something Contextual or Something Universal?</a:t>
            </a:r>
          </a:p>
          <a:p>
            <a:r>
              <a:rPr lang="en-US" sz="2000" dirty="0">
                <a:solidFill>
                  <a:srgbClr val="FFFFFF"/>
                </a:solidFill>
              </a:rPr>
              <a:t>Something we may choose to do, or Something we are called to do? </a:t>
            </a:r>
          </a:p>
          <a:p>
            <a:pPr marL="0"/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916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7A6235-269D-4B35-8C8A-CA7DE7C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God is passionate about reconciliation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2B8E1E-E7D8-481B-BF07-9BE9D64B4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Ambassadors of Christ (2. Cor. 5:13 – 21). </a:t>
            </a:r>
          </a:p>
          <a:p>
            <a:r>
              <a:rPr lang="en-US" sz="1800" dirty="0"/>
              <a:t>Peace for those far and near (Ephesians 2:17). </a:t>
            </a:r>
          </a:p>
          <a:p>
            <a:r>
              <a:rPr lang="en-US" sz="1800" dirty="0"/>
              <a:t>Blessed are the peacemakers (Matthew 5:9).</a:t>
            </a:r>
          </a:p>
          <a:p>
            <a:r>
              <a:rPr lang="en-US" sz="1800" dirty="0"/>
              <a:t>Reconciliation rituals (Deuteronomy 21:1-9). </a:t>
            </a:r>
          </a:p>
          <a:p>
            <a:r>
              <a:rPr lang="en-US" sz="1800" dirty="0"/>
              <a:t>Unity (John 17:1-26). </a:t>
            </a:r>
          </a:p>
          <a:p>
            <a:r>
              <a:rPr lang="en-US" sz="1800" dirty="0"/>
              <a:t>Live at peace with everyone (Rom 12:18-21)</a:t>
            </a:r>
          </a:p>
          <a:p>
            <a:r>
              <a:rPr lang="en-US" sz="1800" dirty="0"/>
              <a:t>Strongly intertwined with the Reconciliation with God.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lassholder for innhold 5" descr="Et bilde som inneholder natur, innendørs, sitter&#10;&#10;Automatisk generert beskrivelse">
            <a:extLst>
              <a:ext uri="{FF2B5EF4-FFF2-40B4-BE49-F238E27FC236}">
                <a16:creationId xmlns:a16="http://schemas.microsoft.com/office/drawing/2014/main" id="{F22B2029-F8F4-46F8-BC49-6059CDBB10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2357" r="13410" b="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83513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47CCB0-16D7-49D2-AB06-6D15F9C52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929" y="21628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“</a:t>
            </a:r>
            <a:r>
              <a:rPr lang="en-US" sz="4000" i="1" dirty="0"/>
              <a:t>[…] reconciliation indicates, in essence, a renewal of all human relationships starting with the new relationship of the Christian God</a:t>
            </a:r>
            <a:r>
              <a:rPr lang="en-US" sz="3600" dirty="0"/>
              <a:t>”.</a:t>
            </a:r>
            <a:br>
              <a:rPr lang="en-US" dirty="0"/>
            </a:b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881790-733E-4CC6-A61E-5304D81D2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929" y="3605534"/>
            <a:ext cx="9110472" cy="11126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Vorster, J.M. (2018): “</a:t>
            </a:r>
            <a:r>
              <a:rPr lang="en-US" sz="1800" i="1" dirty="0"/>
              <a:t>The Doctrine of Reconciliation: Its meaning and implications for social life</a:t>
            </a:r>
            <a:r>
              <a:rPr lang="en-US" sz="1800" dirty="0"/>
              <a:t>”, p.3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93CE47C3-CDAB-4500-BBCF-21C575D98B26}"/>
              </a:ext>
            </a:extLst>
          </p:cNvPr>
          <p:cNvCxnSpPr/>
          <p:nvPr/>
        </p:nvCxnSpPr>
        <p:spPr>
          <a:xfrm>
            <a:off x="1404257" y="3429000"/>
            <a:ext cx="734785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086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13BD9ADC-4F13-4D26-B320-6F96C5BEDB8B}"/>
              </a:ext>
            </a:extLst>
          </p:cNvPr>
          <p:cNvGrpSpPr/>
          <p:nvPr/>
        </p:nvGrpSpPr>
        <p:grpSpPr>
          <a:xfrm>
            <a:off x="603496" y="1168908"/>
            <a:ext cx="5254752" cy="4520184"/>
            <a:chOff x="1316736" y="1014984"/>
            <a:chExt cx="4828032" cy="4828032"/>
          </a:xfrm>
        </p:grpSpPr>
        <p:sp>
          <p:nvSpPr>
            <p:cNvPr id="2" name="Bindepunkt 1">
              <a:extLst>
                <a:ext uri="{FF2B5EF4-FFF2-40B4-BE49-F238E27FC236}">
                  <a16:creationId xmlns:a16="http://schemas.microsoft.com/office/drawing/2014/main" id="{3A8DD825-B004-4D67-A958-977A45FD59FC}"/>
                </a:ext>
              </a:extLst>
            </p:cNvPr>
            <p:cNvSpPr/>
            <p:nvPr/>
          </p:nvSpPr>
          <p:spPr>
            <a:xfrm>
              <a:off x="1316736" y="1014984"/>
              <a:ext cx="4828032" cy="4828032"/>
            </a:xfrm>
            <a:prstGeom prst="flowChartConnector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Bindepunkt 2">
              <a:extLst>
                <a:ext uri="{FF2B5EF4-FFF2-40B4-BE49-F238E27FC236}">
                  <a16:creationId xmlns:a16="http://schemas.microsoft.com/office/drawing/2014/main" id="{7C6A3852-BB01-49BA-A300-35A582140F2D}"/>
                </a:ext>
              </a:extLst>
            </p:cNvPr>
            <p:cNvSpPr/>
            <p:nvPr/>
          </p:nvSpPr>
          <p:spPr>
            <a:xfrm>
              <a:off x="1667256" y="1548384"/>
              <a:ext cx="4114800" cy="3761232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Bindepunkt 3">
              <a:extLst>
                <a:ext uri="{FF2B5EF4-FFF2-40B4-BE49-F238E27FC236}">
                  <a16:creationId xmlns:a16="http://schemas.microsoft.com/office/drawing/2014/main" id="{020E246A-7CBB-49E4-8C13-A47B8F82194F}"/>
                </a:ext>
              </a:extLst>
            </p:cNvPr>
            <p:cNvSpPr/>
            <p:nvPr/>
          </p:nvSpPr>
          <p:spPr>
            <a:xfrm>
              <a:off x="2182368" y="2023872"/>
              <a:ext cx="3084576" cy="2840736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Bindepunkt 4">
              <a:extLst>
                <a:ext uri="{FF2B5EF4-FFF2-40B4-BE49-F238E27FC236}">
                  <a16:creationId xmlns:a16="http://schemas.microsoft.com/office/drawing/2014/main" id="{A490EFD2-FB0D-4AEA-9C2F-5BA7A0658D16}"/>
                </a:ext>
              </a:extLst>
            </p:cNvPr>
            <p:cNvSpPr/>
            <p:nvPr/>
          </p:nvSpPr>
          <p:spPr>
            <a:xfrm>
              <a:off x="2828544" y="2613660"/>
              <a:ext cx="1840992" cy="1661160"/>
            </a:xfrm>
            <a:prstGeom prst="flowChartConnector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FACACA2D-AFAE-4F5A-AE8A-FA4F3EA32857}"/>
                </a:ext>
              </a:extLst>
            </p:cNvPr>
            <p:cNvSpPr txBox="1"/>
            <p:nvPr/>
          </p:nvSpPr>
          <p:spPr>
            <a:xfrm>
              <a:off x="3224784" y="2783038"/>
              <a:ext cx="999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GOD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ABAE2A9C-3D19-40D2-9B70-5365997650BB}"/>
                </a:ext>
              </a:extLst>
            </p:cNvPr>
            <p:cNvSpPr txBox="1"/>
            <p:nvPr/>
          </p:nvSpPr>
          <p:spPr>
            <a:xfrm>
              <a:off x="3087624" y="2174724"/>
              <a:ext cx="1298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CHURCH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483C8819-5805-498B-9AA1-0F721FAD3167}"/>
                </a:ext>
              </a:extLst>
            </p:cNvPr>
            <p:cNvSpPr txBox="1"/>
            <p:nvPr/>
          </p:nvSpPr>
          <p:spPr>
            <a:xfrm>
              <a:off x="3075432" y="1610320"/>
              <a:ext cx="1298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PEOPLE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6C0DE927-0514-4A2C-BD2A-0554B3220321}"/>
                </a:ext>
              </a:extLst>
            </p:cNvPr>
            <p:cNvSpPr txBox="1"/>
            <p:nvPr/>
          </p:nvSpPr>
          <p:spPr>
            <a:xfrm>
              <a:off x="3099816" y="1125974"/>
              <a:ext cx="1298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ENEMIES</a:t>
              </a:r>
            </a:p>
          </p:txBody>
        </p: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B0CF04D-4B7E-4C86-86CC-1A3133FB61AB}"/>
              </a:ext>
            </a:extLst>
          </p:cNvPr>
          <p:cNvSpPr txBox="1"/>
          <p:nvPr/>
        </p:nvSpPr>
        <p:spPr>
          <a:xfrm>
            <a:off x="6418888" y="1899175"/>
            <a:ext cx="50781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All Inclusive – no prioritized order </a:t>
            </a:r>
          </a:p>
        </p:txBody>
      </p:sp>
    </p:spTree>
    <p:extLst>
      <p:ext uri="{BB962C8B-B14F-4D97-AF65-F5344CB8AC3E}">
        <p14:creationId xmlns:p14="http://schemas.microsoft.com/office/powerpoint/2010/main" val="711714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47CCB0-16D7-49D2-AB06-6D15F9C52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584" y="2179882"/>
            <a:ext cx="10663863" cy="144269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“</a:t>
            </a:r>
            <a:r>
              <a:rPr lang="en-US" sz="3100" i="1" dirty="0"/>
              <a:t>When the faithful confess in the Holy Communion that they are one in Christ as His body, they simultaneously pick up the yoke of being a therapeutic community”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881790-733E-4CC6-A61E-5304D81D2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929" y="3605534"/>
            <a:ext cx="9110472" cy="11126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Vorster, J.M. (2018): “</a:t>
            </a:r>
            <a:r>
              <a:rPr lang="en-US" sz="1400" i="1" dirty="0"/>
              <a:t>The Doctrine of Reconciliation: Its meaning and implications for social life</a:t>
            </a:r>
            <a:r>
              <a:rPr lang="en-US" sz="1400" dirty="0"/>
              <a:t>”, p.5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93CE47C3-CDAB-4500-BBCF-21C575D98B26}"/>
              </a:ext>
            </a:extLst>
          </p:cNvPr>
          <p:cNvCxnSpPr/>
          <p:nvPr/>
        </p:nvCxnSpPr>
        <p:spPr>
          <a:xfrm>
            <a:off x="1404257" y="3429000"/>
            <a:ext cx="734785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563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ssholder for innhold 5" descr="Et bilde som inneholder vann, utendørs, himmel, surfing&#10;&#10;Automatisk generert beskrivelse">
            <a:extLst>
              <a:ext uri="{FF2B5EF4-FFF2-40B4-BE49-F238E27FC236}">
                <a16:creationId xmlns:a16="http://schemas.microsoft.com/office/drawing/2014/main" id="{F401949E-24BB-4A59-8329-B8364D9344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 amt="35000"/>
          </a:blip>
          <a:srcRect t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C88459D-B6F0-4402-BE8F-B92AA4B9B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One Body, but…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C5D48C-2887-415E-9338-BFC80A132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5379" y="1065862"/>
            <a:ext cx="5744685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If the reconciliation among humans are intertwined to our reconciliation with God, may it then be optional? </a:t>
            </a:r>
          </a:p>
          <a:p>
            <a:r>
              <a:rPr lang="en-US" sz="2000">
                <a:solidFill>
                  <a:srgbClr val="FFFFFF"/>
                </a:solidFill>
              </a:rPr>
              <a:t>Is it just words or do we need to act? </a:t>
            </a:r>
          </a:p>
          <a:p>
            <a:pPr marL="0"/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658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D91CAD-3F3D-4CFD-8FE4-1AD10D938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For us: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B093CC-7FC9-46EA-A5D3-F5B9C147D5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It does not seem optional, but something that is a natural consequence for all Christians. </a:t>
            </a:r>
          </a:p>
          <a:p>
            <a:r>
              <a:rPr lang="en-US" dirty="0"/>
              <a:t>Does it need to be Socio-Political? </a:t>
            </a:r>
          </a:p>
          <a:p>
            <a:pPr marL="0" indent="0">
              <a:buNone/>
            </a:pPr>
            <a:r>
              <a:rPr lang="en-US" sz="1800" dirty="0"/>
              <a:t>- No, but sometimes Yes. </a:t>
            </a:r>
          </a:p>
          <a:p>
            <a:pPr marL="0" indent="0">
              <a:buNone/>
            </a:pPr>
            <a:r>
              <a:rPr lang="en-US" sz="1800" dirty="0"/>
              <a:t>- We cannot isolate ourselves or others from the body of the Messiah.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lassholder for innhold 5" descr="Et bilde som inneholder bygning, vindu&#10;&#10;Automatisk generert beskrivelse">
            <a:extLst>
              <a:ext uri="{FF2B5EF4-FFF2-40B4-BE49-F238E27FC236}">
                <a16:creationId xmlns:a16="http://schemas.microsoft.com/office/drawing/2014/main" id="{DAC4A32B-4948-47F1-9272-C9C9143D58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4308" r="13519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7692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bakke, utendørs, himmel&#10;&#10;Automatisk generert beskrivelse">
            <a:extLst>
              <a:ext uri="{FF2B5EF4-FFF2-40B4-BE49-F238E27FC236}">
                <a16:creationId xmlns:a16="http://schemas.microsoft.com/office/drawing/2014/main" id="{D16156C4-5BAF-49B5-8A48-57024611B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46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4A2185-5670-4E41-8654-EE790A329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61" y="540280"/>
            <a:ext cx="613548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6600" dirty="0"/>
              <a:t>Other examples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BB520A-E1CD-4A02-BEB5-2954D21C3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Daughters of Jesus</a:t>
            </a:r>
          </a:p>
          <a:p>
            <a:r>
              <a:rPr lang="en-US" sz="3600" dirty="0" err="1"/>
              <a:t>Ebenezerhome</a:t>
            </a:r>
            <a:r>
              <a:rPr lang="en-US" sz="3600" dirty="0"/>
              <a:t> </a:t>
            </a:r>
          </a:p>
          <a:p>
            <a:r>
              <a:rPr lang="en-US" sz="3600" dirty="0" err="1"/>
              <a:t>Machaseh</a:t>
            </a:r>
            <a:endParaRPr lang="en-US" sz="3600" dirty="0"/>
          </a:p>
          <a:p>
            <a:pPr marL="0"/>
            <a:endParaRPr lang="en-US" sz="18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lassholder for innhold 5" descr="Et bilde som inneholder himmel, bygning, utendørs, snø&#10;&#10;Automatisk generert beskrivelse">
            <a:extLst>
              <a:ext uri="{FF2B5EF4-FFF2-40B4-BE49-F238E27FC236}">
                <a16:creationId xmlns:a16="http://schemas.microsoft.com/office/drawing/2014/main" id="{2D72CCF7-6988-4162-9DF8-0E4375701F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5100" r="1" b="1768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70291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82D881-554E-4E8E-923E-A1AC1E2DD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 1: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10B18D-B78B-42AB-A5F8-506D0A748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Before: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“</a:t>
            </a:r>
            <a:r>
              <a:rPr lang="en-US" i="1" dirty="0"/>
              <a:t>I have never met a </a:t>
            </a:r>
            <a:r>
              <a:rPr lang="en-US" i="1" dirty="0" err="1"/>
              <a:t>jew</a:t>
            </a:r>
            <a:r>
              <a:rPr lang="en-US" i="1" dirty="0"/>
              <a:t>, but I hate them</a:t>
            </a:r>
            <a:r>
              <a:rPr lang="en-US" dirty="0"/>
              <a:t>”.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After:</a:t>
            </a:r>
          </a:p>
          <a:p>
            <a:pPr marL="0" indent="0">
              <a:buNone/>
            </a:pPr>
            <a:r>
              <a:rPr lang="en-US" dirty="0"/>
              <a:t>“</a:t>
            </a:r>
            <a:r>
              <a:rPr lang="en-US" i="1" dirty="0"/>
              <a:t>I have discovered that not every Jew is the same. I have gotten good friends among them […] Especially a Jew called David. I consider Him my brother</a:t>
            </a:r>
            <a:r>
              <a:rPr lang="en-US" dirty="0"/>
              <a:t>”. </a:t>
            </a:r>
          </a:p>
        </p:txBody>
      </p:sp>
    </p:spTree>
    <p:extLst>
      <p:ext uri="{BB962C8B-B14F-4D97-AF65-F5344CB8AC3E}">
        <p14:creationId xmlns:p14="http://schemas.microsoft.com/office/powerpoint/2010/main" val="3136210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FAB943-076A-4E71-858D-040B35617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 2: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78B6C6-E99C-4B34-A14E-43313290F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80" y="228892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i="1" dirty="0"/>
              <a:t>Why are you, Palestinians and Israeli Jews, walking together and laughing!?”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individual became so interested that he wanted to learn more about Jesus. He got his first New Testament that day. </a:t>
            </a:r>
          </a:p>
        </p:txBody>
      </p:sp>
    </p:spTree>
    <p:extLst>
      <p:ext uri="{BB962C8B-B14F-4D97-AF65-F5344CB8AC3E}">
        <p14:creationId xmlns:p14="http://schemas.microsoft.com/office/powerpoint/2010/main" val="2613469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DB27D4-8B69-42D9-9A09-1808CE2AE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5B748C-DF85-4C6C-B508-533623FE6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Vorster, J.M. (2018): </a:t>
            </a:r>
            <a:r>
              <a:rPr lang="en-US" dirty="0"/>
              <a:t>“</a:t>
            </a:r>
            <a:r>
              <a:rPr lang="en-US" i="1" dirty="0"/>
              <a:t>The Doctrine of Reconciliation: Its meaning and implications for social life</a:t>
            </a:r>
            <a:r>
              <a:rPr lang="en-US" dirty="0"/>
              <a:t>”</a:t>
            </a:r>
          </a:p>
          <a:p>
            <a:r>
              <a:rPr lang="en-US" b="1" dirty="0" err="1"/>
              <a:t>Kok</a:t>
            </a:r>
            <a:r>
              <a:rPr lang="en-US" b="1" dirty="0"/>
              <a:t>, J. (2012): </a:t>
            </a:r>
            <a:r>
              <a:rPr lang="en-US" dirty="0"/>
              <a:t>“</a:t>
            </a:r>
            <a:r>
              <a:rPr lang="en-US" i="1" dirty="0"/>
              <a:t>A Theology of Reconciliation in Contexts of Conflict and Change</a:t>
            </a:r>
            <a:r>
              <a:rPr lang="en-US" dirty="0"/>
              <a:t>”</a:t>
            </a:r>
          </a:p>
          <a:p>
            <a:r>
              <a:rPr lang="en-US" b="1" dirty="0" err="1"/>
              <a:t>Kok</a:t>
            </a:r>
            <a:r>
              <a:rPr lang="en-US" b="1" dirty="0"/>
              <a:t>, J. (2012): </a:t>
            </a:r>
            <a:r>
              <a:rPr lang="en-US" dirty="0"/>
              <a:t>“</a:t>
            </a:r>
            <a:r>
              <a:rPr lang="en-US" i="1" dirty="0"/>
              <a:t>Mission and Ethics in 1 Corinthians: Reconciliation, corporate solidarity and other-regard as missionary strategy in Paul</a:t>
            </a:r>
            <a:r>
              <a:rPr lang="en-US" dirty="0"/>
              <a:t>”.</a:t>
            </a:r>
          </a:p>
          <a:p>
            <a:r>
              <a:rPr lang="en-US" b="1" dirty="0" err="1"/>
              <a:t>Oppenshaw</a:t>
            </a:r>
            <a:r>
              <a:rPr lang="en-US" b="1" dirty="0"/>
              <a:t>, D.L., Nel, M. &amp; </a:t>
            </a:r>
            <a:r>
              <a:rPr lang="en-US" b="1" dirty="0" err="1"/>
              <a:t>Louw</a:t>
            </a:r>
            <a:r>
              <a:rPr lang="en-US" b="1" dirty="0"/>
              <a:t>, L. (2018): </a:t>
            </a:r>
            <a:r>
              <a:rPr lang="en-US" dirty="0"/>
              <a:t>“</a:t>
            </a:r>
            <a:r>
              <a:rPr lang="en-US" i="1" dirty="0"/>
              <a:t>Conflict resolution and reconciliation within congregations</a:t>
            </a:r>
            <a:r>
              <a:rPr lang="en-US" dirty="0"/>
              <a:t>”.</a:t>
            </a:r>
          </a:p>
          <a:p>
            <a:r>
              <a:rPr lang="en-US" b="1" dirty="0"/>
              <a:t>Messenger, J. (ed. 2004): </a:t>
            </a:r>
            <a:r>
              <a:rPr lang="en-US" dirty="0"/>
              <a:t>“</a:t>
            </a:r>
            <a:r>
              <a:rPr lang="fr-FR" i="1" dirty="0"/>
              <a:t>Mission  in Context: Transformation, Reconciliation, Empowerment</a:t>
            </a:r>
            <a:r>
              <a:rPr lang="en-US" dirty="0"/>
              <a:t>”.</a:t>
            </a:r>
          </a:p>
          <a:p>
            <a:r>
              <a:rPr lang="en-US" b="1" dirty="0"/>
              <a:t>Kleppe, J. &amp; </a:t>
            </a:r>
            <a:r>
              <a:rPr lang="en-US" b="1" dirty="0" err="1"/>
              <a:t>Langmoen</a:t>
            </a:r>
            <a:r>
              <a:rPr lang="en-US" b="1" dirty="0"/>
              <a:t>, J.A. (2010): </a:t>
            </a:r>
            <a:r>
              <a:rPr lang="en-US" dirty="0"/>
              <a:t>“</a:t>
            </a:r>
            <a:r>
              <a:rPr lang="en-US" i="1" dirty="0" err="1"/>
              <a:t>Brobyggere</a:t>
            </a:r>
            <a:r>
              <a:rPr lang="en-US" i="1" dirty="0"/>
              <a:t> mot </a:t>
            </a:r>
            <a:r>
              <a:rPr lang="en-US" i="1" dirty="0" err="1"/>
              <a:t>alle</a:t>
            </a:r>
            <a:r>
              <a:rPr lang="en-US" i="1" dirty="0"/>
              <a:t> odds</a:t>
            </a:r>
            <a:r>
              <a:rPr lang="en-US" dirty="0"/>
              <a:t>” (Nor).</a:t>
            </a:r>
          </a:p>
          <a:p>
            <a:r>
              <a:rPr lang="en-US" b="1" dirty="0" err="1"/>
              <a:t>Musalaha</a:t>
            </a:r>
            <a:r>
              <a:rPr lang="en-US" b="1" dirty="0"/>
              <a:t> (2017): </a:t>
            </a:r>
            <a:r>
              <a:rPr lang="en-US" dirty="0"/>
              <a:t>“</a:t>
            </a:r>
            <a:r>
              <a:rPr lang="en-US" i="1" dirty="0"/>
              <a:t>Theology and Reconciliation in Israel/Palestine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4155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613</Words>
  <Application>Microsoft Office PowerPoint</Application>
  <PresentationFormat>Widescreen</PresentationFormat>
  <Paragraphs>71</Paragraphs>
  <Slides>15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Book Antiqua</vt:lpstr>
      <vt:lpstr>Calibri</vt:lpstr>
      <vt:lpstr>Georgia</vt:lpstr>
      <vt:lpstr>Office-tema</vt:lpstr>
      <vt:lpstr>The Theology of Reconciliation</vt:lpstr>
      <vt:lpstr>reconciliation rɛk(ə)nsɪlɪˈeɪʃ(ə)n</vt:lpstr>
      <vt:lpstr>PowerPoint-presentasjon</vt:lpstr>
      <vt:lpstr>What is Reconciliation in Christian Theology and tradition?  </vt:lpstr>
      <vt:lpstr>God is passionate about reconciliation </vt:lpstr>
      <vt:lpstr>“[…] reconciliation indicates, in essence, a renewal of all human relationships starting with the new relationship of the Christian God”. </vt:lpstr>
      <vt:lpstr>PowerPoint-presentasjon</vt:lpstr>
      <vt:lpstr>“When the faithful confess in the Holy Communion that they are one in Christ as His body, they simultaneously pick up the yoke of being a therapeutic community” </vt:lpstr>
      <vt:lpstr>One Body, but… </vt:lpstr>
      <vt:lpstr>For us:</vt:lpstr>
      <vt:lpstr>PowerPoint-presentasjon</vt:lpstr>
      <vt:lpstr>Other examples</vt:lpstr>
      <vt:lpstr>Story 1:</vt:lpstr>
      <vt:lpstr>Story 2: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Theology of Reconciliation</dc:title>
  <dc:creator>R2S / Kristoffer Eknes</dc:creator>
  <cp:lastModifiedBy>R2S / Kristoffer Eknes</cp:lastModifiedBy>
  <cp:revision>8</cp:revision>
  <dcterms:created xsi:type="dcterms:W3CDTF">2019-07-31T10:53:13Z</dcterms:created>
  <dcterms:modified xsi:type="dcterms:W3CDTF">2019-08-01T08:02:43Z</dcterms:modified>
</cp:coreProperties>
</file>