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9" r:id="rId4"/>
    <p:sldId id="260" r:id="rId5"/>
    <p:sldId id="258" r:id="rId6"/>
    <p:sldId id="262" r:id="rId7"/>
    <p:sldId id="261" r:id="rId8"/>
    <p:sldId id="264" r:id="rId9"/>
    <p:sldId id="265" r:id="rId10"/>
    <p:sldId id="266" r:id="rId11"/>
    <p:sldId id="267" r:id="rId12"/>
    <p:sldId id="263" r:id="rId13"/>
    <p:sldId id="273" r:id="rId14"/>
    <p:sldId id="268" r:id="rId15"/>
    <p:sldId id="269" r:id="rId16"/>
    <p:sldId id="270" r:id="rId17"/>
    <p:sldId id="271" r:id="rId18"/>
    <p:sldId id="272" r:id="rId19"/>
    <p:sldId id="275" r:id="rId20"/>
    <p:sldId id="274"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2" autoAdjust="0"/>
    <p:restoredTop sz="59875" autoAdjust="0"/>
  </p:normalViewPr>
  <p:slideViewPr>
    <p:cSldViewPr snapToGrid="0" snapToObjects="1">
      <p:cViewPr varScale="1">
        <p:scale>
          <a:sx n="51" d="100"/>
          <a:sy n="51" d="100"/>
        </p:scale>
        <p:origin x="89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9DB7B0-DB6B-4724-93A9-FC0D98BB2303}" type="datetimeFigureOut">
              <a:rPr lang="en-US" smtClean="0"/>
              <a:t>7/30/2019</a:t>
            </a:fld>
            <a:endParaRPr lang="en-US"/>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A11FC9-C8A6-4021-8E2E-F0F3662C835D}" type="slidenum">
              <a:rPr lang="en-US" smtClean="0"/>
              <a:t>‹#›</a:t>
            </a:fld>
            <a:endParaRPr lang="en-US"/>
          </a:p>
        </p:txBody>
      </p:sp>
    </p:spTree>
    <p:extLst>
      <p:ext uri="{BB962C8B-B14F-4D97-AF65-F5344CB8AC3E}">
        <p14:creationId xmlns:p14="http://schemas.microsoft.com/office/powerpoint/2010/main" val="4129961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Bibelen – Guds Ord, står det på enkelte bibler, men har du tenkt over at ikke alt som står der er ord som Gud sier? Bibelen er fylt av mennesker som snakker, engler som både snakker og synger og også dyr som snakker(!). Til og med djevelen selv får komme til ordet i Bibelen. </a:t>
            </a:r>
          </a:p>
          <a:p>
            <a:r>
              <a:rPr lang="nb-NO" sz="1200" kern="1200" dirty="0">
                <a:solidFill>
                  <a:schemeClr val="tx1"/>
                </a:solidFill>
                <a:effectLst/>
                <a:latin typeface="+mn-lt"/>
                <a:ea typeface="+mn-ea"/>
                <a:cs typeface="+mn-cs"/>
              </a:rPr>
              <a:t>Slike observasjoner kan være spennende, fordi de kan få oss til å tenke og til å legge merke til nye ting ved Bibelen. For selv om bibelen er en viktig bok hvor en kan bli bedre kjent med guddommen, så har den også en historie. Den ble ikke gitt oss som et ferdig produkt som Gud la i hendene på menneskene, men som en nedskrivning av det mennesker har fått erfare sammen med Gud. For meg gir det Bibelen mer troverdighet og autoritet, enn troen på at den er et produkt som går direkte ut ifra Guds hånd. </a:t>
            </a:r>
          </a:p>
          <a:p>
            <a:r>
              <a:rPr lang="nb-NO" sz="1200" kern="1200" dirty="0">
                <a:solidFill>
                  <a:schemeClr val="tx1"/>
                </a:solidFill>
                <a:effectLst/>
                <a:latin typeface="+mn-lt"/>
                <a:ea typeface="+mn-ea"/>
                <a:cs typeface="+mn-cs"/>
              </a:rPr>
              <a:t>I denne teksten skal vi se på Bibelens tilblivelse, med søkelys på Det Gamle Testamentet. Vi skal se hvordan det er satt sammen og vi skal se på ulike versjoner og kanoner. Og til sist skal vi raskt skissere hovedtrekkene og epokene i det Gamle Testamentet</a:t>
            </a:r>
          </a:p>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2</a:t>
            </a:fld>
            <a:endParaRPr lang="en-US"/>
          </a:p>
        </p:txBody>
      </p:sp>
    </p:spTree>
    <p:extLst>
      <p:ext uri="{BB962C8B-B14F-4D97-AF65-F5344CB8AC3E}">
        <p14:creationId xmlns:p14="http://schemas.microsoft.com/office/powerpoint/2010/main" val="2036389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Tobits</a:t>
            </a:r>
            <a:r>
              <a:rPr lang="nb-NO" dirty="0"/>
              <a:t> bok kan karakteriseres som «en lærefortelling [eller] historisk roman med religiøs tendens»[3] om den fromme jøden </a:t>
            </a:r>
            <a:r>
              <a:rPr lang="nb-NO" dirty="0" err="1"/>
              <a:t>Tobit</a:t>
            </a:r>
            <a:r>
              <a:rPr lang="nb-NO" dirty="0"/>
              <a:t> som bor i eksil i Ninive i Assyria. Den er trolig skrevet tidlig i det 2. århundre f.Kr.</a:t>
            </a:r>
          </a:p>
          <a:p>
            <a:r>
              <a:rPr lang="nb-NO" dirty="0"/>
              <a:t>Judits bok kan også karakteriseres som en «historisk novelle»[3] og er lagt til perioden i Israels historie, da Nebukadnesar II erobret Jerusalem i år 597 f.Kr. Den fromme enken Judit forfører og dreper hærføreren </a:t>
            </a:r>
            <a:r>
              <a:rPr lang="nb-NO" dirty="0" err="1"/>
              <a:t>Holofernes</a:t>
            </a:r>
            <a:r>
              <a:rPr lang="nb-NO" dirty="0"/>
              <a:t>. Den er antagelig skrevet på hebraisk i løpet av 200-tallet f.Kr.</a:t>
            </a:r>
          </a:p>
          <a:p>
            <a:br>
              <a:rPr lang="nb-NO" dirty="0"/>
            </a:br>
            <a:r>
              <a:rPr lang="nb-NO" dirty="0"/>
              <a:t>Tillegg til Esters bok er en utvidet versjon av Esters bok med seks avsnitt; boken har med det fått både en ny innledning og en ny avslutning, samt noen innskudd. I den utvidede teksten fortelles det om en drøm som Esters fosterfar </a:t>
            </a:r>
            <a:r>
              <a:rPr lang="nb-NO" dirty="0" err="1"/>
              <a:t>Mordekai</a:t>
            </a:r>
            <a:r>
              <a:rPr lang="nb-NO" dirty="0"/>
              <a:t> skal ha hatt, hvor en sammensvergelse mot perserkongen ble avslørt.</a:t>
            </a:r>
            <a:br>
              <a:rPr lang="nb-NO" dirty="0"/>
            </a:br>
            <a:endParaRPr lang="nb-NO" dirty="0"/>
          </a:p>
          <a:p>
            <a:r>
              <a:rPr lang="nb-NO" dirty="0"/>
              <a:t>Visdommens bok er en filosofisk-religiøs tekst som utgir seg for å være skrevet av Salomo, og hensikten ser ut til å ha vært å «forene jødisk fromhet bygd på gammeltestamentlige skrifter med gresk (hellenistisk) tenkning, slik [forfatteren] møtte den i Alexandria».[3]</a:t>
            </a:r>
          </a:p>
          <a:p>
            <a:br>
              <a:rPr lang="nb-NO" dirty="0"/>
            </a:br>
            <a:r>
              <a:rPr lang="nb-NO" dirty="0" err="1"/>
              <a:t>Siraks</a:t>
            </a:r>
            <a:r>
              <a:rPr lang="nb-NO" dirty="0"/>
              <a:t> bok er den lengste (51 kapitler) og eldste av de deuterokanoniske bøkene.[5] Den er skrevet på hebraisk omkring 180 f.Kr., og inneholder flere ulike tekstsjangre: bønner, ordspråk, leveregler, formaninger og dikt.</a:t>
            </a:r>
          </a:p>
          <a:p>
            <a:br>
              <a:rPr lang="nb-NO" dirty="0"/>
            </a:br>
            <a:r>
              <a:rPr lang="nb-NO" dirty="0" err="1"/>
              <a:t>Baruks</a:t>
            </a:r>
            <a:r>
              <a:rPr lang="nb-NO" dirty="0"/>
              <a:t> bok er en analyserende bearbeiding av sorgen over Jerusalems ødeleggelse og bortførelsen til Babylon. Den angis å være skrevet av </a:t>
            </a:r>
            <a:r>
              <a:rPr lang="nb-NO" dirty="0" err="1"/>
              <a:t>Baruk</a:t>
            </a:r>
            <a:r>
              <a:rPr lang="nb-NO" dirty="0"/>
              <a:t> (en venn av profeten Jeremia), under jødenes babylonske fangenskap på 500-tallet f.Kr., og den er skrevet i samme stil som profetbøkene i GT. Mest sannsynlig er den skrevet på 100-tallet f.Kr.</a:t>
            </a:r>
          </a:p>
          <a:p>
            <a:br>
              <a:rPr lang="nb-NO" dirty="0"/>
            </a:br>
            <a:r>
              <a:rPr lang="nb-NO" dirty="0"/>
              <a:t>Jeremias brev, som i eldre utgaver ofte framsto som kapittel 6 i </a:t>
            </a:r>
            <a:r>
              <a:rPr lang="nb-NO" dirty="0" err="1"/>
              <a:t>Baruks</a:t>
            </a:r>
            <a:r>
              <a:rPr lang="nb-NO" dirty="0"/>
              <a:t> bok, presenterer seg som et brev fra Jeremia til jødene som skulle føres av sted som fanger til Babylon. Det fremstår som «en satirisk preken mot avgudsdyrkelse»[3]</a:t>
            </a:r>
          </a:p>
          <a:p>
            <a:br>
              <a:rPr lang="nb-NO" dirty="0"/>
            </a:br>
            <a:r>
              <a:rPr lang="nb-NO" dirty="0"/>
              <a:t>Tillegg til Daniels bok er tre separate avsnitt med «bønner og fortellinger med om lag samme preg som de øvrige tekstene i Daniels bok. De har ett hovedtema felles: Gud bevarer dem som setter sin lit til ham og følger hans bud.»[3] Det mest kjente av tilleggene er Fortellingen om Susanna, en novelle om en from ung kvinne som blir utsatt for falske anklager om ekteskapsbrudd.</a:t>
            </a:r>
          </a:p>
          <a:p>
            <a:br>
              <a:rPr lang="nb-NO" dirty="0"/>
            </a:br>
            <a:r>
              <a:rPr lang="nb-NO" dirty="0"/>
              <a:t>Første Makkabeerbok forteller om Judas makkabeeren og makkabeernes opprør mot Selevkid-dynastiet, og omfatter perioden fra 175 f.Kr. til 134 f.Kr. Teksten veksler mellom en episk framstilling, innskutte bønner, og avskrifter av brev og dokumenter. Den historiske framstillingen regnes som troverdig.[3]</a:t>
            </a:r>
          </a:p>
          <a:p>
            <a:br>
              <a:rPr lang="nb-NO" dirty="0"/>
            </a:br>
            <a:r>
              <a:rPr lang="nb-NO" dirty="0"/>
              <a:t>Andre Makkabeerbok omfatter perioden fra ca. 180 f.Kr. til 161 f.Kr., og er en sammenfatning av et større historieverk i fem bind. Boken tolker historien teologisk, og i siste del fortelles det om flere martyrer, som har hatt stor betydning for den kristne kirke. Her nevnes for første gang i de jødiske/kristne hellige tekstene troen på de dødes oppstandelse og evige liv.</a:t>
            </a:r>
          </a:p>
          <a:p>
            <a:br>
              <a:rPr lang="nb-NO" dirty="0"/>
            </a:br>
            <a:r>
              <a:rPr lang="nb-NO" dirty="0"/>
              <a:t>Andre apokryfiske skrifter</a:t>
            </a:r>
          </a:p>
          <a:p>
            <a:br>
              <a:rPr lang="nb-NO" dirty="0"/>
            </a:br>
            <a:r>
              <a:rPr lang="nb-NO" dirty="0"/>
              <a:t>Manasses bønn er en kort tekst; ett kapittel med 13 vers. Den er skrevet i det 2. eller 1. århundre f.Kr., og har et liturgisk preg.</a:t>
            </a:r>
          </a:p>
          <a:p>
            <a:br>
              <a:rPr lang="nb-NO" dirty="0"/>
            </a:br>
            <a:r>
              <a:rPr lang="nb-NO" dirty="0"/>
              <a:t>Tredje Esra er en egen gresk oversettelse av 2. </a:t>
            </a:r>
            <a:r>
              <a:rPr lang="nb-NO" dirty="0" err="1"/>
              <a:t>Krøn</a:t>
            </a:r>
            <a:r>
              <a:rPr lang="nb-NO" dirty="0"/>
              <a:t> 35–36, Esras bok og Nehemjas bok 7–8, og har noen variasjoner i forhold til denne. I tillegg finnes det et eget, unikt avsnitt (3;1–5;6) om tre unge menn i den persiske kongens livgarde.[3]</a:t>
            </a:r>
          </a:p>
          <a:p>
            <a:br>
              <a:rPr lang="nb-NO" dirty="0"/>
            </a:br>
            <a:r>
              <a:rPr lang="nb-NO" dirty="0"/>
              <a:t>Fjerde Esra er en apokalypse med sju syner. Bakgrunnen er ødeleggelsen av Jerusalem i år 70 og de problemer dette skapte for jødisk tro. Det er erkeengelen </a:t>
            </a:r>
            <a:r>
              <a:rPr lang="nb-NO" dirty="0" err="1"/>
              <a:t>Uriel</a:t>
            </a:r>
            <a:r>
              <a:rPr lang="nb-NO" dirty="0"/>
              <a:t> som taler i synene. Teksten beskrives som «et trøsteskrift for dem som lider under disse hendelsene». De kristne tilføyelsene setter budskapet om trøst i trengsler inn i en kontekst av kristendomsforfølgelse i Romerriket.[3]</a:t>
            </a:r>
          </a:p>
          <a:p>
            <a:br>
              <a:rPr lang="nb-NO" dirty="0"/>
            </a:br>
            <a:r>
              <a:rPr lang="nb-NO" dirty="0"/>
              <a:t>Salme 151 er kort, bare sju vers, og presenterer seg som en tekst av David etter tvekampen med Goliat.</a:t>
            </a:r>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4</a:t>
            </a:fld>
            <a:endParaRPr lang="en-US"/>
          </a:p>
        </p:txBody>
      </p:sp>
    </p:spTree>
    <p:extLst>
      <p:ext uri="{BB962C8B-B14F-4D97-AF65-F5344CB8AC3E}">
        <p14:creationId xmlns:p14="http://schemas.microsoft.com/office/powerpoint/2010/main" val="418876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6</a:t>
            </a:fld>
            <a:endParaRPr lang="en-US"/>
          </a:p>
        </p:txBody>
      </p:sp>
    </p:spTree>
    <p:extLst>
      <p:ext uri="{BB962C8B-B14F-4D97-AF65-F5344CB8AC3E}">
        <p14:creationId xmlns:p14="http://schemas.microsoft.com/office/powerpoint/2010/main" val="3388810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7</a:t>
            </a:fld>
            <a:endParaRPr lang="en-US"/>
          </a:p>
        </p:txBody>
      </p:sp>
    </p:spTree>
    <p:extLst>
      <p:ext uri="{BB962C8B-B14F-4D97-AF65-F5344CB8AC3E}">
        <p14:creationId xmlns:p14="http://schemas.microsoft.com/office/powerpoint/2010/main" val="4014687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8</a:t>
            </a:fld>
            <a:endParaRPr lang="en-US"/>
          </a:p>
        </p:txBody>
      </p:sp>
    </p:spTree>
    <p:extLst>
      <p:ext uri="{BB962C8B-B14F-4D97-AF65-F5344CB8AC3E}">
        <p14:creationId xmlns:p14="http://schemas.microsoft.com/office/powerpoint/2010/main" val="3013086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9</a:t>
            </a:fld>
            <a:endParaRPr lang="en-US"/>
          </a:p>
        </p:txBody>
      </p:sp>
    </p:spTree>
    <p:extLst>
      <p:ext uri="{BB962C8B-B14F-4D97-AF65-F5344CB8AC3E}">
        <p14:creationId xmlns:p14="http://schemas.microsoft.com/office/powerpoint/2010/main" val="2482432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10</a:t>
            </a:fld>
            <a:endParaRPr lang="en-US"/>
          </a:p>
        </p:txBody>
      </p:sp>
    </p:spTree>
    <p:extLst>
      <p:ext uri="{BB962C8B-B14F-4D97-AF65-F5344CB8AC3E}">
        <p14:creationId xmlns:p14="http://schemas.microsoft.com/office/powerpoint/2010/main" val="3713515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13</a:t>
            </a:fld>
            <a:endParaRPr lang="en-US"/>
          </a:p>
        </p:txBody>
      </p:sp>
    </p:spTree>
    <p:extLst>
      <p:ext uri="{BB962C8B-B14F-4D97-AF65-F5344CB8AC3E}">
        <p14:creationId xmlns:p14="http://schemas.microsoft.com/office/powerpoint/2010/main" val="2485149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16</a:t>
            </a:fld>
            <a:endParaRPr lang="en-US"/>
          </a:p>
        </p:txBody>
      </p:sp>
    </p:spTree>
    <p:extLst>
      <p:ext uri="{BB962C8B-B14F-4D97-AF65-F5344CB8AC3E}">
        <p14:creationId xmlns:p14="http://schemas.microsoft.com/office/powerpoint/2010/main" val="2948870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9FA11FC9-C8A6-4021-8E2E-F0F3662C835D}" type="slidenum">
              <a:rPr lang="en-US" smtClean="0"/>
              <a:t>17</a:t>
            </a:fld>
            <a:endParaRPr lang="en-US"/>
          </a:p>
        </p:txBody>
      </p:sp>
    </p:spTree>
    <p:extLst>
      <p:ext uri="{BB962C8B-B14F-4D97-AF65-F5344CB8AC3E}">
        <p14:creationId xmlns:p14="http://schemas.microsoft.com/office/powerpoint/2010/main" val="16132370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16817FCB-5A09-AA4F-9CA8-85FF3951F2A1}"/>
              </a:ext>
            </a:extLst>
          </p:cNvPr>
          <p:cNvPicPr>
            <a:picLocks noChangeAspect="1"/>
          </p:cNvPicPr>
          <p:nvPr userDrawn="1"/>
        </p:nvPicPr>
        <p:blipFill>
          <a:blip r:embed="rId2"/>
          <a:stretch>
            <a:fillRect/>
          </a:stretch>
        </p:blipFill>
        <p:spPr>
          <a:xfrm rot="10800000">
            <a:off x="0" y="-7596"/>
            <a:ext cx="12192000" cy="893618"/>
          </a:xfrm>
          <a:prstGeom prst="rect">
            <a:avLst/>
          </a:prstGeom>
        </p:spPr>
      </p:pic>
      <p:sp>
        <p:nvSpPr>
          <p:cNvPr id="2" name="Tittel 1">
            <a:extLst>
              <a:ext uri="{FF2B5EF4-FFF2-40B4-BE49-F238E27FC236}">
                <a16:creationId xmlns:a16="http://schemas.microsoft.com/office/drawing/2014/main" id="{FD654A33-4A3D-4743-AF76-B346BE359DA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B4BE98A-A208-2847-A493-E6D07C2816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0E10271-46F1-0949-8160-9B115024586A}"/>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5" name="Plassholder for bunntekst 4">
            <a:extLst>
              <a:ext uri="{FF2B5EF4-FFF2-40B4-BE49-F238E27FC236}">
                <a16:creationId xmlns:a16="http://schemas.microsoft.com/office/drawing/2014/main" id="{5AFA9553-1558-4940-83A8-B182E7F5630D}"/>
              </a:ext>
            </a:extLst>
          </p:cNvPr>
          <p:cNvSpPr>
            <a:spLocks noGrp="1"/>
          </p:cNvSpPr>
          <p:nvPr>
            <p:ph type="ftr" sz="quarter" idx="11"/>
          </p:nvPr>
        </p:nvSpPr>
        <p:spPr/>
        <p:txBody>
          <a:bodyPr/>
          <a:lstStyle/>
          <a:p>
            <a:endParaRPr lang="nb-NO"/>
          </a:p>
        </p:txBody>
      </p:sp>
      <p:pic>
        <p:nvPicPr>
          <p:cNvPr id="10" name="Bilde 9">
            <a:extLst>
              <a:ext uri="{FF2B5EF4-FFF2-40B4-BE49-F238E27FC236}">
                <a16:creationId xmlns:a16="http://schemas.microsoft.com/office/drawing/2014/main" id="{FC25674E-3A05-8741-BA9A-673FF53B2564}"/>
              </a:ext>
            </a:extLst>
          </p:cNvPr>
          <p:cNvPicPr>
            <a:picLocks noChangeAspect="1"/>
          </p:cNvPicPr>
          <p:nvPr userDrawn="1"/>
        </p:nvPicPr>
        <p:blipFill>
          <a:blip r:embed="rId3"/>
          <a:stretch>
            <a:fillRect/>
          </a:stretch>
        </p:blipFill>
        <p:spPr>
          <a:xfrm>
            <a:off x="9673935" y="-74469"/>
            <a:ext cx="2173434" cy="2173434"/>
          </a:xfrm>
          <a:prstGeom prst="rect">
            <a:avLst/>
          </a:prstGeom>
        </p:spPr>
      </p:pic>
    </p:spTree>
    <p:extLst>
      <p:ext uri="{BB962C8B-B14F-4D97-AF65-F5344CB8AC3E}">
        <p14:creationId xmlns:p14="http://schemas.microsoft.com/office/powerpoint/2010/main" val="4129136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214292-DF5A-EF4E-ACA9-95A12866F79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EFA14B4-C8BE-E742-936A-59645A5F5DF1}"/>
              </a:ext>
            </a:extLst>
          </p:cNvPr>
          <p:cNvSpPr>
            <a:spLocks noGrp="1"/>
          </p:cNvSpPr>
          <p:nvPr>
            <p:ph idx="1"/>
          </p:nvPr>
        </p:nvSpPr>
        <p:spPr/>
        <p:txBody>
          <a:bodyPr/>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59342E96-041B-2446-91DC-6D0EC790B539}"/>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5" name="Plassholder for bunntekst 4">
            <a:extLst>
              <a:ext uri="{FF2B5EF4-FFF2-40B4-BE49-F238E27FC236}">
                <a16:creationId xmlns:a16="http://schemas.microsoft.com/office/drawing/2014/main" id="{097BB37A-09D3-6D4C-8F0E-56A6765F4E53}"/>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36625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55EB48-0BEB-D048-A203-EB7E779B3A2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F95D62B-B75A-DB4F-9668-1A2CB3C764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20781EA2-CD1A-B14B-9DB3-512AFA6F3056}"/>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5" name="Plassholder for bunntekst 4">
            <a:extLst>
              <a:ext uri="{FF2B5EF4-FFF2-40B4-BE49-F238E27FC236}">
                <a16:creationId xmlns:a16="http://schemas.microsoft.com/office/drawing/2014/main" id="{1A6C1E39-34AF-684C-8AFC-D910B38CEBE4}"/>
              </a:ext>
            </a:extLst>
          </p:cNvPr>
          <p:cNvSpPr>
            <a:spLocks noGrp="1"/>
          </p:cNvSpPr>
          <p:nvPr>
            <p:ph type="ftr" sz="quarter" idx="11"/>
          </p:nvPr>
        </p:nvSpPr>
        <p:spPr/>
        <p:txBody>
          <a:bodyPr/>
          <a:lstStyle/>
          <a:p>
            <a:endParaRPr lang="nb-NO"/>
          </a:p>
        </p:txBody>
      </p:sp>
      <p:pic>
        <p:nvPicPr>
          <p:cNvPr id="7" name="Bilde 6">
            <a:extLst>
              <a:ext uri="{FF2B5EF4-FFF2-40B4-BE49-F238E27FC236}">
                <a16:creationId xmlns:a16="http://schemas.microsoft.com/office/drawing/2014/main" id="{C065C0F3-4952-7C46-92EA-ECA0DD162A09}"/>
              </a:ext>
            </a:extLst>
          </p:cNvPr>
          <p:cNvPicPr>
            <a:picLocks noChangeAspect="1"/>
          </p:cNvPicPr>
          <p:nvPr userDrawn="1"/>
        </p:nvPicPr>
        <p:blipFill>
          <a:blip r:embed="rId2"/>
          <a:stretch>
            <a:fillRect/>
          </a:stretch>
        </p:blipFill>
        <p:spPr>
          <a:xfrm rot="10800000">
            <a:off x="0" y="-7596"/>
            <a:ext cx="12192000" cy="893618"/>
          </a:xfrm>
          <a:prstGeom prst="rect">
            <a:avLst/>
          </a:prstGeom>
        </p:spPr>
      </p:pic>
      <p:pic>
        <p:nvPicPr>
          <p:cNvPr id="8" name="Bilde 7">
            <a:extLst>
              <a:ext uri="{FF2B5EF4-FFF2-40B4-BE49-F238E27FC236}">
                <a16:creationId xmlns:a16="http://schemas.microsoft.com/office/drawing/2014/main" id="{883DFCE3-8B55-EF41-B264-A78A6BA9E3BF}"/>
              </a:ext>
            </a:extLst>
          </p:cNvPr>
          <p:cNvPicPr>
            <a:picLocks noChangeAspect="1"/>
          </p:cNvPicPr>
          <p:nvPr userDrawn="1"/>
        </p:nvPicPr>
        <p:blipFill>
          <a:blip r:embed="rId3"/>
          <a:stretch>
            <a:fillRect/>
          </a:stretch>
        </p:blipFill>
        <p:spPr>
          <a:xfrm>
            <a:off x="9673935" y="-74469"/>
            <a:ext cx="2173434" cy="2173434"/>
          </a:xfrm>
          <a:prstGeom prst="rect">
            <a:avLst/>
          </a:prstGeom>
        </p:spPr>
      </p:pic>
    </p:spTree>
    <p:extLst>
      <p:ext uri="{BB962C8B-B14F-4D97-AF65-F5344CB8AC3E}">
        <p14:creationId xmlns:p14="http://schemas.microsoft.com/office/powerpoint/2010/main" val="2169575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A23527-1B4D-3E4C-8222-197B1BDB300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D56B36E-D341-594F-BBD5-46A4E793BAC8}"/>
              </a:ext>
            </a:extLst>
          </p:cNvPr>
          <p:cNvSpPr>
            <a:spLocks noGrp="1"/>
          </p:cNvSpPr>
          <p:nvPr>
            <p:ph sz="half" idx="1"/>
          </p:nvPr>
        </p:nvSpPr>
        <p:spPr>
          <a:xfrm>
            <a:off x="838200" y="1825625"/>
            <a:ext cx="5181600" cy="4351338"/>
          </a:xfrm>
        </p:spPr>
        <p:txBody>
          <a:body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8334941D-C362-C84A-B7FD-93359286EF9B}"/>
              </a:ext>
            </a:extLst>
          </p:cNvPr>
          <p:cNvSpPr>
            <a:spLocks noGrp="1"/>
          </p:cNvSpPr>
          <p:nvPr>
            <p:ph sz="half" idx="2"/>
          </p:nvPr>
        </p:nvSpPr>
        <p:spPr>
          <a:xfrm>
            <a:off x="6172200" y="1825625"/>
            <a:ext cx="5181600" cy="4351338"/>
          </a:xfrm>
        </p:spPr>
        <p:txBody>
          <a:bodyPr/>
          <a:lstStyle/>
          <a:p>
            <a:r>
              <a:rPr lang="nb-NO"/>
              <a:t>Rediger tekststiler i malen
Andre nivå
Tredje nivå
Fjerde nivå
Femte nivå</a:t>
            </a:r>
          </a:p>
        </p:txBody>
      </p:sp>
      <p:sp>
        <p:nvSpPr>
          <p:cNvPr id="5" name="Plassholder for dato 4">
            <a:extLst>
              <a:ext uri="{FF2B5EF4-FFF2-40B4-BE49-F238E27FC236}">
                <a16:creationId xmlns:a16="http://schemas.microsoft.com/office/drawing/2014/main" id="{E91A7B22-FD10-CE49-9777-54F7D682DA39}"/>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6" name="Plassholder for bunntekst 5">
            <a:extLst>
              <a:ext uri="{FF2B5EF4-FFF2-40B4-BE49-F238E27FC236}">
                <a16:creationId xmlns:a16="http://schemas.microsoft.com/office/drawing/2014/main" id="{645B344B-5F01-724D-9EAF-AA06E8199EA0}"/>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40705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67EA87-15F1-754B-AC38-12FF1BAC17A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21631F1-6713-6243-97FA-117170627D0D}"/>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4" name="Plassholder for bunntekst 3">
            <a:extLst>
              <a:ext uri="{FF2B5EF4-FFF2-40B4-BE49-F238E27FC236}">
                <a16:creationId xmlns:a16="http://schemas.microsoft.com/office/drawing/2014/main" id="{0A55A7A3-2CE0-574D-8702-000C66D7AA72}"/>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13664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62D6F4F-73BE-2E4A-A475-4BE94A5AD693}"/>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3" name="Plassholder for bunntekst 2">
            <a:extLst>
              <a:ext uri="{FF2B5EF4-FFF2-40B4-BE49-F238E27FC236}">
                <a16:creationId xmlns:a16="http://schemas.microsoft.com/office/drawing/2014/main" id="{2CF79B13-9401-1444-9E52-750879D6A9E2}"/>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688628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6B6B6B-C4BB-AC42-B724-A6A31195F34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DBC8977B-D545-384F-934C-C5D8B9D678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b-NO"/>
              <a:t>Rediger tekststiler i malen
Andre nivå
Tredje nivå
Fjerde nivå
Femte nivå</a:t>
            </a:r>
          </a:p>
        </p:txBody>
      </p:sp>
      <p:sp>
        <p:nvSpPr>
          <p:cNvPr id="4" name="Plassholder for tekst 3">
            <a:extLst>
              <a:ext uri="{FF2B5EF4-FFF2-40B4-BE49-F238E27FC236}">
                <a16:creationId xmlns:a16="http://schemas.microsoft.com/office/drawing/2014/main" id="{FFCAAEF4-DAB5-C74F-9D15-2E410100A6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b-NO"/>
              <a:t>Rediger tekststiler i malen
Andre nivå
Tredje nivå
Fjerde nivå
Femte nivå</a:t>
            </a:r>
          </a:p>
        </p:txBody>
      </p:sp>
      <p:sp>
        <p:nvSpPr>
          <p:cNvPr id="5" name="Plassholder for dato 4">
            <a:extLst>
              <a:ext uri="{FF2B5EF4-FFF2-40B4-BE49-F238E27FC236}">
                <a16:creationId xmlns:a16="http://schemas.microsoft.com/office/drawing/2014/main" id="{4B848D37-FBE8-CC46-BDD6-3E52520B714D}"/>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6" name="Plassholder for bunntekst 5">
            <a:extLst>
              <a:ext uri="{FF2B5EF4-FFF2-40B4-BE49-F238E27FC236}">
                <a16:creationId xmlns:a16="http://schemas.microsoft.com/office/drawing/2014/main" id="{1C9DA402-9AED-5D4B-B9D7-4A8B7CAA9D5C}"/>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53926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BA7A5C-2EDF-1444-89BB-965493F0876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DB5BE7D-1835-204B-8CE5-599DC0D5A5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27B4294-617F-E746-B3FC-7F67995898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b-NO"/>
              <a:t>Rediger tekststiler i malen
Andre nivå
Tredje nivå
Fjerde nivå
Femte nivå</a:t>
            </a:r>
          </a:p>
        </p:txBody>
      </p:sp>
      <p:sp>
        <p:nvSpPr>
          <p:cNvPr id="5" name="Plassholder for dato 4">
            <a:extLst>
              <a:ext uri="{FF2B5EF4-FFF2-40B4-BE49-F238E27FC236}">
                <a16:creationId xmlns:a16="http://schemas.microsoft.com/office/drawing/2014/main" id="{BF735C98-CA04-A745-AB58-29FEA3B8D8A0}"/>
              </a:ext>
            </a:extLst>
          </p:cNvPr>
          <p:cNvSpPr>
            <a:spLocks noGrp="1"/>
          </p:cNvSpPr>
          <p:nvPr>
            <p:ph type="dt" sz="half" idx="10"/>
          </p:nvPr>
        </p:nvSpPr>
        <p:spPr/>
        <p:txBody>
          <a:bodyPr/>
          <a:lstStyle/>
          <a:p>
            <a:fld id="{ED8CA6CB-E4C0-334A-9394-921E1F3192DD}" type="datetimeFigureOut">
              <a:rPr lang="nb-NO" smtClean="0"/>
              <a:t>30.07.2019</a:t>
            </a:fld>
            <a:endParaRPr lang="nb-NO"/>
          </a:p>
        </p:txBody>
      </p:sp>
      <p:sp>
        <p:nvSpPr>
          <p:cNvPr id="6" name="Plassholder for bunntekst 5">
            <a:extLst>
              <a:ext uri="{FF2B5EF4-FFF2-40B4-BE49-F238E27FC236}">
                <a16:creationId xmlns:a16="http://schemas.microsoft.com/office/drawing/2014/main" id="{28870C86-2CCA-604F-8BBA-E239E662BE61}"/>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940865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536202A8-2F64-1446-8586-0599B90D7AEA}"/>
              </a:ext>
            </a:extLst>
          </p:cNvPr>
          <p:cNvPicPr>
            <a:picLocks noChangeAspect="1"/>
          </p:cNvPicPr>
          <p:nvPr userDrawn="1"/>
        </p:nvPicPr>
        <p:blipFill>
          <a:blip r:embed="rId10"/>
          <a:stretch>
            <a:fillRect/>
          </a:stretch>
        </p:blipFill>
        <p:spPr>
          <a:xfrm>
            <a:off x="0" y="5964382"/>
            <a:ext cx="12192000" cy="893618"/>
          </a:xfrm>
          <a:prstGeom prst="rect">
            <a:avLst/>
          </a:prstGeom>
        </p:spPr>
      </p:pic>
      <p:sp>
        <p:nvSpPr>
          <p:cNvPr id="2" name="Plassholder for tittel 1">
            <a:extLst>
              <a:ext uri="{FF2B5EF4-FFF2-40B4-BE49-F238E27FC236}">
                <a16:creationId xmlns:a16="http://schemas.microsoft.com/office/drawing/2014/main" id="{B01130F1-6DEA-BE40-89D6-D0BFFA3E8E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D05B4D9C-CA4D-F649-96F0-863B02A65E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b-NO" dirty="0"/>
              <a:t>Rediger tekststiler i malen
Andre nivå
Tredje nivå
Fjerde nivå
Femte nivå</a:t>
            </a:r>
          </a:p>
        </p:txBody>
      </p:sp>
      <p:sp>
        <p:nvSpPr>
          <p:cNvPr id="4" name="Plassholder for dato 3">
            <a:extLst>
              <a:ext uri="{FF2B5EF4-FFF2-40B4-BE49-F238E27FC236}">
                <a16:creationId xmlns:a16="http://schemas.microsoft.com/office/drawing/2014/main" id="{728588BA-044A-5A4D-9070-BE1A59C71B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CA6CB-E4C0-334A-9394-921E1F3192DD}" type="datetimeFigureOut">
              <a:rPr lang="nb-NO" smtClean="0"/>
              <a:t>30.07.2019</a:t>
            </a:fld>
            <a:endParaRPr lang="nb-NO"/>
          </a:p>
        </p:txBody>
      </p:sp>
      <p:sp>
        <p:nvSpPr>
          <p:cNvPr id="5" name="Plassholder for bunntekst 4">
            <a:extLst>
              <a:ext uri="{FF2B5EF4-FFF2-40B4-BE49-F238E27FC236}">
                <a16:creationId xmlns:a16="http://schemas.microsoft.com/office/drawing/2014/main" id="{D6FBA53D-53C4-A649-8B73-16796A30AB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pic>
        <p:nvPicPr>
          <p:cNvPr id="7" name="Bilde 6">
            <a:extLst>
              <a:ext uri="{FF2B5EF4-FFF2-40B4-BE49-F238E27FC236}">
                <a16:creationId xmlns:a16="http://schemas.microsoft.com/office/drawing/2014/main" id="{E2545B9E-D094-474A-B3A2-427CCFA5E84E}"/>
              </a:ext>
            </a:extLst>
          </p:cNvPr>
          <p:cNvPicPr>
            <a:picLocks noChangeAspect="1"/>
          </p:cNvPicPr>
          <p:nvPr userDrawn="1"/>
        </p:nvPicPr>
        <p:blipFill>
          <a:blip r:embed="rId11"/>
          <a:stretch>
            <a:fillRect/>
          </a:stretch>
        </p:blipFill>
        <p:spPr>
          <a:xfrm>
            <a:off x="9673935" y="-74469"/>
            <a:ext cx="2173434" cy="2173434"/>
          </a:xfrm>
          <a:prstGeom prst="rect">
            <a:avLst/>
          </a:prstGeom>
        </p:spPr>
      </p:pic>
      <p:pic>
        <p:nvPicPr>
          <p:cNvPr id="11" name="Bilde 10">
            <a:extLst>
              <a:ext uri="{FF2B5EF4-FFF2-40B4-BE49-F238E27FC236}">
                <a16:creationId xmlns:a16="http://schemas.microsoft.com/office/drawing/2014/main" id="{34EEF834-DBC4-AB42-B66D-CC611BC80BA1}"/>
              </a:ext>
            </a:extLst>
          </p:cNvPr>
          <p:cNvPicPr>
            <a:picLocks noChangeAspect="1"/>
          </p:cNvPicPr>
          <p:nvPr userDrawn="1"/>
        </p:nvPicPr>
        <p:blipFill>
          <a:blip r:embed="rId12"/>
          <a:stretch>
            <a:fillRect/>
          </a:stretch>
        </p:blipFill>
        <p:spPr>
          <a:xfrm>
            <a:off x="8683337" y="6084799"/>
            <a:ext cx="2921578" cy="618978"/>
          </a:xfrm>
          <a:prstGeom prst="rect">
            <a:avLst/>
          </a:prstGeom>
        </p:spPr>
      </p:pic>
    </p:spTree>
    <p:extLst>
      <p:ext uri="{BB962C8B-B14F-4D97-AF65-F5344CB8AC3E}">
        <p14:creationId xmlns:p14="http://schemas.microsoft.com/office/powerpoint/2010/main" val="3844629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557332-EABB-A643-8AA5-A955A0A721C3}"/>
              </a:ext>
            </a:extLst>
          </p:cNvPr>
          <p:cNvSpPr>
            <a:spLocks noGrp="1"/>
          </p:cNvSpPr>
          <p:nvPr>
            <p:ph type="ctrTitle"/>
          </p:nvPr>
        </p:nvSpPr>
        <p:spPr>
          <a:xfrm>
            <a:off x="1524000" y="1122363"/>
            <a:ext cx="9144000" cy="2387600"/>
          </a:xfrm>
        </p:spPr>
        <p:txBody>
          <a:bodyPr>
            <a:normAutofit/>
          </a:bodyPr>
          <a:lstStyle/>
          <a:p>
            <a:r>
              <a:rPr lang="nb-NO" sz="4800" dirty="0"/>
              <a:t>Det Hebraiske Testamentet 101</a:t>
            </a:r>
          </a:p>
        </p:txBody>
      </p:sp>
      <p:sp>
        <p:nvSpPr>
          <p:cNvPr id="3" name="Undertittel 2">
            <a:extLst>
              <a:ext uri="{FF2B5EF4-FFF2-40B4-BE49-F238E27FC236}">
                <a16:creationId xmlns:a16="http://schemas.microsoft.com/office/drawing/2014/main" id="{31EB2082-E9F5-6F46-9FE0-2433F5181BDF}"/>
              </a:ext>
            </a:extLst>
          </p:cNvPr>
          <p:cNvSpPr>
            <a:spLocks noGrp="1"/>
          </p:cNvSpPr>
          <p:nvPr>
            <p:ph type="subTitle" idx="1"/>
          </p:nvPr>
        </p:nvSpPr>
        <p:spPr>
          <a:xfrm>
            <a:off x="1524000" y="3602038"/>
            <a:ext cx="9144000" cy="1655762"/>
          </a:xfrm>
        </p:spPr>
        <p:txBody>
          <a:bodyPr/>
          <a:lstStyle/>
          <a:p>
            <a:r>
              <a:rPr lang="nb-NO" dirty="0"/>
              <a:t>Tilblivelse og sammendrag</a:t>
            </a:r>
          </a:p>
        </p:txBody>
      </p:sp>
    </p:spTree>
    <p:extLst>
      <p:ext uri="{BB962C8B-B14F-4D97-AF65-F5344CB8AC3E}">
        <p14:creationId xmlns:p14="http://schemas.microsoft.com/office/powerpoint/2010/main" val="380451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e 4" descr="Et bilde som inneholder person&#10;&#10;Automatisk generert beskrivelse">
            <a:extLst>
              <a:ext uri="{FF2B5EF4-FFF2-40B4-BE49-F238E27FC236}">
                <a16:creationId xmlns:a16="http://schemas.microsoft.com/office/drawing/2014/main" id="{0E218E9C-416E-470A-BD99-161F223A57ED}"/>
              </a:ext>
            </a:extLst>
          </p:cNvPr>
          <p:cNvPicPr>
            <a:picLocks noChangeAspect="1"/>
          </p:cNvPicPr>
          <p:nvPr/>
        </p:nvPicPr>
        <p:blipFill rotWithShape="1">
          <a:blip r:embed="rId3">
            <a:alphaModFix/>
          </a:blip>
          <a:srcRect l="6765" r="30999" b="-1"/>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tel 1">
            <a:extLst>
              <a:ext uri="{FF2B5EF4-FFF2-40B4-BE49-F238E27FC236}">
                <a16:creationId xmlns:a16="http://schemas.microsoft.com/office/drawing/2014/main" id="{BABB4C6C-3219-44D0-9DFF-7994DEB7C841}"/>
              </a:ext>
            </a:extLst>
          </p:cNvPr>
          <p:cNvSpPr>
            <a:spLocks noGrp="1"/>
          </p:cNvSpPr>
          <p:nvPr>
            <p:ph type="title"/>
          </p:nvPr>
        </p:nvSpPr>
        <p:spPr>
          <a:xfrm>
            <a:off x="804998" y="798445"/>
            <a:ext cx="4803636" cy="1311664"/>
          </a:xfrm>
        </p:spPr>
        <p:txBody>
          <a:bodyPr>
            <a:normAutofit/>
          </a:bodyPr>
          <a:lstStyle/>
          <a:p>
            <a:r>
              <a:rPr lang="en-US">
                <a:solidFill>
                  <a:srgbClr val="000000"/>
                </a:solidFill>
              </a:rPr>
              <a:t>Bibelen – Guds Ord? </a:t>
            </a:r>
          </a:p>
        </p:txBody>
      </p:sp>
      <p:sp>
        <p:nvSpPr>
          <p:cNvPr id="3" name="Plassholder for innhold 2">
            <a:extLst>
              <a:ext uri="{FF2B5EF4-FFF2-40B4-BE49-F238E27FC236}">
                <a16:creationId xmlns:a16="http://schemas.microsoft.com/office/drawing/2014/main" id="{EAA74C48-D5E5-4CCE-82D2-35B53715C332}"/>
              </a:ext>
            </a:extLst>
          </p:cNvPr>
          <p:cNvSpPr>
            <a:spLocks noGrp="1"/>
          </p:cNvSpPr>
          <p:nvPr>
            <p:ph idx="1"/>
          </p:nvPr>
        </p:nvSpPr>
        <p:spPr>
          <a:xfrm>
            <a:off x="804997" y="2272143"/>
            <a:ext cx="4706803" cy="3788830"/>
          </a:xfrm>
        </p:spPr>
        <p:txBody>
          <a:bodyPr anchor="ctr">
            <a:normAutofit/>
          </a:bodyPr>
          <a:lstStyle/>
          <a:p>
            <a:r>
              <a:rPr lang="en-US" sz="2000">
                <a:solidFill>
                  <a:srgbClr val="000000"/>
                </a:solidFill>
              </a:rPr>
              <a:t>Hvem sine ord er Bibelen? </a:t>
            </a:r>
          </a:p>
          <a:p>
            <a:pPr>
              <a:buFontTx/>
              <a:buChar char="-"/>
            </a:pPr>
            <a:r>
              <a:rPr lang="en-US" sz="2000">
                <a:solidFill>
                  <a:srgbClr val="000000"/>
                </a:solidFill>
              </a:rPr>
              <a:t>Bare Gud? </a:t>
            </a:r>
          </a:p>
          <a:p>
            <a:pPr>
              <a:buFontTx/>
              <a:buChar char="-"/>
            </a:pPr>
            <a:r>
              <a:rPr lang="en-US" sz="2000">
                <a:solidFill>
                  <a:srgbClr val="000000"/>
                </a:solidFill>
              </a:rPr>
              <a:t>Paulus? </a:t>
            </a:r>
          </a:p>
          <a:p>
            <a:pPr>
              <a:buFontTx/>
              <a:buChar char="-"/>
            </a:pPr>
            <a:r>
              <a:rPr lang="en-US" sz="2000">
                <a:solidFill>
                  <a:srgbClr val="000000"/>
                </a:solidFill>
              </a:rPr>
              <a:t>Slangen?</a:t>
            </a:r>
          </a:p>
          <a:p>
            <a:pPr>
              <a:buFontTx/>
              <a:buChar char="-"/>
            </a:pPr>
            <a:r>
              <a:rPr lang="en-US" sz="2000">
                <a:solidFill>
                  <a:srgbClr val="000000"/>
                </a:solidFill>
              </a:rPr>
              <a:t>Eselet? </a:t>
            </a:r>
          </a:p>
          <a:p>
            <a:pPr>
              <a:buFontTx/>
              <a:buChar char="-"/>
            </a:pPr>
            <a:r>
              <a:rPr lang="en-US" sz="2000">
                <a:solidFill>
                  <a:srgbClr val="000000"/>
                </a:solidFill>
              </a:rPr>
              <a:t>Moses?</a:t>
            </a:r>
          </a:p>
          <a:p>
            <a:pPr>
              <a:buFontTx/>
              <a:buChar char="-"/>
            </a:pPr>
            <a:r>
              <a:rPr lang="en-US" sz="2000">
                <a:solidFill>
                  <a:srgbClr val="000000"/>
                </a:solidFill>
              </a:rPr>
              <a:t>Englene?</a:t>
            </a:r>
          </a:p>
          <a:p>
            <a:pPr>
              <a:buFontTx/>
              <a:buChar char="-"/>
            </a:pPr>
            <a:r>
              <a:rPr lang="en-US" sz="2000">
                <a:solidFill>
                  <a:srgbClr val="000000"/>
                </a:solidFill>
              </a:rPr>
              <a:t>Djevelen? </a:t>
            </a:r>
          </a:p>
        </p:txBody>
      </p:sp>
    </p:spTree>
    <p:extLst>
      <p:ext uri="{BB962C8B-B14F-4D97-AF65-F5344CB8AC3E}">
        <p14:creationId xmlns:p14="http://schemas.microsoft.com/office/powerpoint/2010/main" val="1189493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0B21B3-602E-4201-943F-0B8279835C87}"/>
              </a:ext>
            </a:extLst>
          </p:cNvPr>
          <p:cNvSpPr>
            <a:spLocks noGrp="1"/>
          </p:cNvSpPr>
          <p:nvPr>
            <p:ph type="title"/>
          </p:nvPr>
        </p:nvSpPr>
        <p:spPr/>
        <p:txBody>
          <a:bodyPr/>
          <a:lstStyle/>
          <a:p>
            <a:r>
              <a:rPr lang="en-US" dirty="0"/>
              <a:t>Det </a:t>
            </a:r>
            <a:r>
              <a:rPr lang="en-US" dirty="0" err="1"/>
              <a:t>Hebraiske</a:t>
            </a:r>
            <a:r>
              <a:rPr lang="en-US" dirty="0"/>
              <a:t> </a:t>
            </a:r>
            <a:r>
              <a:rPr lang="en-US" dirty="0" err="1"/>
              <a:t>Testamentet</a:t>
            </a:r>
            <a:endParaRPr lang="en-US" dirty="0"/>
          </a:p>
        </p:txBody>
      </p:sp>
      <p:sp>
        <p:nvSpPr>
          <p:cNvPr id="3" name="Plassholder for innhold 2">
            <a:extLst>
              <a:ext uri="{FF2B5EF4-FFF2-40B4-BE49-F238E27FC236}">
                <a16:creationId xmlns:a16="http://schemas.microsoft.com/office/drawing/2014/main" id="{242BAE4A-3D7E-46D0-A693-FDD80A32CE18}"/>
              </a:ext>
            </a:extLst>
          </p:cNvPr>
          <p:cNvSpPr>
            <a:spLocks noGrp="1"/>
          </p:cNvSpPr>
          <p:nvPr>
            <p:ph idx="1"/>
          </p:nvPr>
        </p:nvSpPr>
        <p:spPr/>
        <p:txBody>
          <a:bodyPr>
            <a:normAutofit fontScale="92500" lnSpcReduction="10000"/>
          </a:bodyPr>
          <a:lstStyle/>
          <a:p>
            <a:r>
              <a:rPr lang="en-US" dirty="0" err="1"/>
              <a:t>Skrevet</a:t>
            </a:r>
            <a:r>
              <a:rPr lang="en-US" dirty="0"/>
              <a:t> </a:t>
            </a:r>
            <a:r>
              <a:rPr lang="en-US" dirty="0" err="1"/>
              <a:t>på</a:t>
            </a:r>
            <a:r>
              <a:rPr lang="en-US" dirty="0"/>
              <a:t> </a:t>
            </a:r>
            <a:r>
              <a:rPr lang="en-US" dirty="0" err="1"/>
              <a:t>hebraisk</a:t>
            </a:r>
            <a:r>
              <a:rPr lang="en-US" dirty="0"/>
              <a:t>, med </a:t>
            </a:r>
            <a:r>
              <a:rPr lang="en-US" dirty="0" err="1"/>
              <a:t>unntak</a:t>
            </a:r>
            <a:r>
              <a:rPr lang="en-US" dirty="0"/>
              <a:t> av 1 </a:t>
            </a:r>
            <a:r>
              <a:rPr lang="en-US" dirty="0" err="1"/>
              <a:t>Mos</a:t>
            </a:r>
            <a:r>
              <a:rPr lang="en-US" dirty="0"/>
              <a:t> 31,47, </a:t>
            </a:r>
            <a:r>
              <a:rPr lang="en-US" dirty="0" err="1"/>
              <a:t>Esra</a:t>
            </a:r>
            <a:r>
              <a:rPr lang="en-US" dirty="0"/>
              <a:t> 4,8–6,18 og 7,12–26, </a:t>
            </a:r>
            <a:r>
              <a:rPr lang="en-US" dirty="0" err="1"/>
              <a:t>Jer</a:t>
            </a:r>
            <a:r>
              <a:rPr lang="en-US" dirty="0"/>
              <a:t> 10,10–11 og Dan 2,4b–7,28, </a:t>
            </a:r>
            <a:r>
              <a:rPr lang="en-US" dirty="0" err="1"/>
              <a:t>som</a:t>
            </a:r>
            <a:r>
              <a:rPr lang="en-US" dirty="0"/>
              <a:t> </a:t>
            </a:r>
            <a:r>
              <a:rPr lang="en-US" dirty="0" err="1"/>
              <a:t>er</a:t>
            </a:r>
            <a:r>
              <a:rPr lang="en-US" dirty="0"/>
              <a:t> </a:t>
            </a:r>
            <a:r>
              <a:rPr lang="en-US" dirty="0" err="1"/>
              <a:t>forfattet</a:t>
            </a:r>
            <a:r>
              <a:rPr lang="en-US" dirty="0"/>
              <a:t> </a:t>
            </a:r>
            <a:r>
              <a:rPr lang="en-US" dirty="0" err="1"/>
              <a:t>på</a:t>
            </a:r>
            <a:r>
              <a:rPr lang="en-US" dirty="0"/>
              <a:t> </a:t>
            </a:r>
            <a:r>
              <a:rPr lang="en-US" dirty="0" err="1"/>
              <a:t>arameisk</a:t>
            </a:r>
            <a:r>
              <a:rPr lang="en-US" dirty="0"/>
              <a:t>.</a:t>
            </a:r>
          </a:p>
          <a:p>
            <a:r>
              <a:rPr lang="en-US" dirty="0"/>
              <a:t>I Kristen </a:t>
            </a:r>
            <a:r>
              <a:rPr lang="en-US" dirty="0" err="1"/>
              <a:t>tradisjon</a:t>
            </a:r>
            <a:r>
              <a:rPr lang="en-US" dirty="0"/>
              <a:t> </a:t>
            </a:r>
            <a:r>
              <a:rPr lang="en-US" dirty="0" err="1"/>
              <a:t>ofte</a:t>
            </a:r>
            <a:r>
              <a:rPr lang="en-US" dirty="0"/>
              <a:t> </a:t>
            </a:r>
            <a:r>
              <a:rPr lang="en-US" dirty="0" err="1"/>
              <a:t>omtalt</a:t>
            </a:r>
            <a:r>
              <a:rPr lang="en-US" dirty="0"/>
              <a:t> </a:t>
            </a:r>
            <a:r>
              <a:rPr lang="en-US" dirty="0" err="1"/>
              <a:t>som</a:t>
            </a:r>
            <a:r>
              <a:rPr lang="en-US" dirty="0"/>
              <a:t> “Det </a:t>
            </a:r>
            <a:r>
              <a:rPr lang="en-US" dirty="0" err="1"/>
              <a:t>Gamle</a:t>
            </a:r>
            <a:r>
              <a:rPr lang="en-US" dirty="0"/>
              <a:t> </a:t>
            </a:r>
            <a:r>
              <a:rPr lang="en-US" dirty="0" err="1"/>
              <a:t>Testamentet</a:t>
            </a:r>
            <a:r>
              <a:rPr lang="en-US" dirty="0"/>
              <a:t>”. </a:t>
            </a:r>
          </a:p>
          <a:p>
            <a:r>
              <a:rPr lang="en-US" dirty="0"/>
              <a:t>I </a:t>
            </a:r>
            <a:r>
              <a:rPr lang="en-US" dirty="0" err="1"/>
              <a:t>Jødisk</a:t>
            </a:r>
            <a:r>
              <a:rPr lang="en-US" dirty="0"/>
              <a:t> </a:t>
            </a:r>
            <a:r>
              <a:rPr lang="en-US" dirty="0" err="1"/>
              <a:t>som</a:t>
            </a:r>
            <a:r>
              <a:rPr lang="en-US" dirty="0"/>
              <a:t> Tanakh.  </a:t>
            </a:r>
            <a:br>
              <a:rPr lang="en-US" dirty="0"/>
            </a:br>
            <a:endParaRPr lang="en-US" dirty="0"/>
          </a:p>
          <a:p>
            <a:r>
              <a:rPr lang="en-US" sz="4000" dirty="0" err="1"/>
              <a:t>Består</a:t>
            </a:r>
            <a:r>
              <a:rPr lang="en-US" sz="4000" dirty="0"/>
              <a:t> av </a:t>
            </a:r>
            <a:r>
              <a:rPr lang="en-US" sz="4000" dirty="0" err="1"/>
              <a:t>tre</a:t>
            </a:r>
            <a:r>
              <a:rPr lang="en-US" sz="4000" dirty="0"/>
              <a:t> </a:t>
            </a:r>
            <a:r>
              <a:rPr lang="en-US" sz="4000" dirty="0" err="1"/>
              <a:t>deler</a:t>
            </a:r>
            <a:r>
              <a:rPr lang="en-US" sz="4000" dirty="0"/>
              <a:t>: </a:t>
            </a:r>
          </a:p>
          <a:p>
            <a:pPr>
              <a:buFontTx/>
              <a:buChar char="-"/>
            </a:pPr>
            <a:r>
              <a:rPr lang="en-US" b="1" dirty="0"/>
              <a:t>Torah/</a:t>
            </a:r>
            <a:r>
              <a:rPr lang="en-US" b="1" dirty="0" err="1"/>
              <a:t>Loven</a:t>
            </a:r>
            <a:r>
              <a:rPr lang="en-US" b="1" dirty="0"/>
              <a:t>: </a:t>
            </a:r>
            <a:r>
              <a:rPr lang="en-US" dirty="0"/>
              <a:t>1. – 5. </a:t>
            </a:r>
            <a:r>
              <a:rPr lang="en-US" dirty="0" err="1"/>
              <a:t>Mosebok</a:t>
            </a:r>
            <a:r>
              <a:rPr lang="en-US" dirty="0"/>
              <a:t>. </a:t>
            </a:r>
          </a:p>
          <a:p>
            <a:pPr>
              <a:buFontTx/>
              <a:buChar char="-"/>
            </a:pPr>
            <a:r>
              <a:rPr lang="en-US" b="1" dirty="0"/>
              <a:t>Nevi’im/</a:t>
            </a:r>
            <a:r>
              <a:rPr lang="en-US" b="1" dirty="0" err="1"/>
              <a:t>Profetene</a:t>
            </a:r>
            <a:r>
              <a:rPr lang="en-US" b="1" dirty="0"/>
              <a:t>: </a:t>
            </a:r>
            <a:r>
              <a:rPr lang="en-US" dirty="0" err="1"/>
              <a:t>Josva</a:t>
            </a:r>
            <a:r>
              <a:rPr lang="en-US" dirty="0"/>
              <a:t>, </a:t>
            </a:r>
            <a:r>
              <a:rPr lang="en-US" dirty="0" err="1"/>
              <a:t>Dommerne</a:t>
            </a:r>
            <a:r>
              <a:rPr lang="en-US" dirty="0"/>
              <a:t>, 1.-2. Samuels </a:t>
            </a:r>
            <a:r>
              <a:rPr lang="en-US" dirty="0" err="1"/>
              <a:t>bok</a:t>
            </a:r>
            <a:r>
              <a:rPr lang="en-US" dirty="0"/>
              <a:t>, 1.-2. </a:t>
            </a:r>
            <a:r>
              <a:rPr lang="en-US" dirty="0" err="1"/>
              <a:t>Kongebok</a:t>
            </a:r>
            <a:r>
              <a:rPr lang="en-US" dirty="0"/>
              <a:t>, </a:t>
            </a:r>
            <a:r>
              <a:rPr lang="en-US" dirty="0" err="1"/>
              <a:t>fra</a:t>
            </a:r>
            <a:r>
              <a:rPr lang="en-US" dirty="0"/>
              <a:t> </a:t>
            </a:r>
            <a:r>
              <a:rPr lang="en-US" dirty="0" err="1"/>
              <a:t>Jesaja</a:t>
            </a:r>
            <a:r>
              <a:rPr lang="en-US" dirty="0"/>
              <a:t> </a:t>
            </a:r>
            <a:r>
              <a:rPr lang="en-US" dirty="0" err="1"/>
              <a:t>til</a:t>
            </a:r>
            <a:r>
              <a:rPr lang="en-US" dirty="0"/>
              <a:t> Malaki, </a:t>
            </a:r>
            <a:r>
              <a:rPr lang="en-US" dirty="0" err="1"/>
              <a:t>unntatt</a:t>
            </a:r>
            <a:r>
              <a:rPr lang="en-US" dirty="0"/>
              <a:t> Daniel. </a:t>
            </a:r>
          </a:p>
          <a:p>
            <a:pPr>
              <a:buFontTx/>
              <a:buChar char="-"/>
            </a:pPr>
            <a:r>
              <a:rPr lang="en-US" b="1" dirty="0"/>
              <a:t>Ketuvim/</a:t>
            </a:r>
            <a:r>
              <a:rPr lang="en-US" b="1" dirty="0" err="1"/>
              <a:t>Profetene</a:t>
            </a:r>
            <a:r>
              <a:rPr lang="en-US" b="1" dirty="0"/>
              <a:t>:  </a:t>
            </a:r>
            <a:r>
              <a:rPr lang="en-US" dirty="0"/>
              <a:t>Rut, 1.-2. </a:t>
            </a:r>
            <a:r>
              <a:rPr lang="en-US" dirty="0" err="1"/>
              <a:t>Krønikerbok</a:t>
            </a:r>
            <a:r>
              <a:rPr lang="en-US" dirty="0"/>
              <a:t>, </a:t>
            </a:r>
            <a:r>
              <a:rPr lang="en-US" dirty="0" err="1"/>
              <a:t>Esra</a:t>
            </a:r>
            <a:r>
              <a:rPr lang="en-US" dirty="0"/>
              <a:t>, </a:t>
            </a:r>
            <a:r>
              <a:rPr lang="en-US" dirty="0" err="1"/>
              <a:t>Nehemja</a:t>
            </a:r>
            <a:r>
              <a:rPr lang="en-US" dirty="0"/>
              <a:t>, Ester, Daniel, Job, </a:t>
            </a:r>
            <a:r>
              <a:rPr lang="en-US" dirty="0" err="1"/>
              <a:t>Salomos</a:t>
            </a:r>
            <a:r>
              <a:rPr lang="en-US" dirty="0"/>
              <a:t> </a:t>
            </a:r>
            <a:r>
              <a:rPr lang="en-US" dirty="0" err="1"/>
              <a:t>ordspråk</a:t>
            </a:r>
            <a:r>
              <a:rPr lang="en-US" dirty="0"/>
              <a:t>, </a:t>
            </a:r>
            <a:r>
              <a:rPr lang="en-US" dirty="0" err="1"/>
              <a:t>Forkynneren</a:t>
            </a:r>
            <a:r>
              <a:rPr lang="en-US" dirty="0"/>
              <a:t>, </a:t>
            </a:r>
            <a:r>
              <a:rPr lang="en-US" dirty="0" err="1"/>
              <a:t>Høysangen</a:t>
            </a:r>
            <a:r>
              <a:rPr lang="en-US" dirty="0"/>
              <a:t>, </a:t>
            </a:r>
            <a:r>
              <a:rPr lang="en-US" dirty="0" err="1"/>
              <a:t>Salmenes</a:t>
            </a:r>
            <a:r>
              <a:rPr lang="en-US" dirty="0"/>
              <a:t> </a:t>
            </a:r>
            <a:r>
              <a:rPr lang="en-US" dirty="0" err="1"/>
              <a:t>bok</a:t>
            </a:r>
            <a:r>
              <a:rPr lang="en-US" dirty="0"/>
              <a:t>, </a:t>
            </a:r>
            <a:r>
              <a:rPr lang="en-US" dirty="0" err="1"/>
              <a:t>Klagesangene</a:t>
            </a:r>
            <a:endParaRPr lang="en-US" dirty="0"/>
          </a:p>
          <a:p>
            <a:endParaRPr lang="en-US" dirty="0"/>
          </a:p>
        </p:txBody>
      </p:sp>
    </p:spTree>
    <p:extLst>
      <p:ext uri="{BB962C8B-B14F-4D97-AF65-F5344CB8AC3E}">
        <p14:creationId xmlns:p14="http://schemas.microsoft.com/office/powerpoint/2010/main" val="241255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F8A280-BB0D-44FC-BB43-1D0BBA02A059}"/>
              </a:ext>
            </a:extLst>
          </p:cNvPr>
          <p:cNvSpPr>
            <a:spLocks noGrp="1"/>
          </p:cNvSpPr>
          <p:nvPr>
            <p:ph type="title"/>
          </p:nvPr>
        </p:nvSpPr>
        <p:spPr/>
        <p:txBody>
          <a:bodyPr/>
          <a:lstStyle/>
          <a:p>
            <a:r>
              <a:rPr lang="en-US" dirty="0" err="1"/>
              <a:t>Ulik</a:t>
            </a:r>
            <a:r>
              <a:rPr lang="en-US" dirty="0"/>
              <a:t> </a:t>
            </a:r>
            <a:r>
              <a:rPr lang="en-US" dirty="0" err="1"/>
              <a:t>Kanon</a:t>
            </a:r>
            <a:endParaRPr lang="en-US" dirty="0"/>
          </a:p>
        </p:txBody>
      </p:sp>
      <p:sp>
        <p:nvSpPr>
          <p:cNvPr id="3" name="Plassholder for innhold 2">
            <a:extLst>
              <a:ext uri="{FF2B5EF4-FFF2-40B4-BE49-F238E27FC236}">
                <a16:creationId xmlns:a16="http://schemas.microsoft.com/office/drawing/2014/main" id="{6838AE2A-9088-4DED-92FC-93B20827108B}"/>
              </a:ext>
            </a:extLst>
          </p:cNvPr>
          <p:cNvSpPr>
            <a:spLocks noGrp="1"/>
          </p:cNvSpPr>
          <p:nvPr>
            <p:ph sz="half" idx="1"/>
          </p:nvPr>
        </p:nvSpPr>
        <p:spPr>
          <a:xfrm>
            <a:off x="838200" y="1825625"/>
            <a:ext cx="5181600" cy="4351338"/>
          </a:xfrm>
        </p:spPr>
        <p:txBody>
          <a:bodyPr>
            <a:normAutofit fontScale="92500" lnSpcReduction="10000"/>
          </a:bodyPr>
          <a:lstStyle/>
          <a:p>
            <a:r>
              <a:rPr lang="en-US" dirty="0"/>
              <a:t>Den </a:t>
            </a:r>
            <a:r>
              <a:rPr lang="en-US" dirty="0" err="1"/>
              <a:t>Hebraiske</a:t>
            </a:r>
            <a:r>
              <a:rPr lang="en-US" dirty="0"/>
              <a:t> </a:t>
            </a:r>
            <a:r>
              <a:rPr lang="en-US" sz="1300" dirty="0"/>
              <a:t>(</a:t>
            </a:r>
            <a:r>
              <a:rPr lang="en-US" sz="1300" dirty="0" err="1"/>
              <a:t>samme</a:t>
            </a:r>
            <a:r>
              <a:rPr lang="en-US" sz="1300" dirty="0"/>
              <a:t> </a:t>
            </a:r>
            <a:r>
              <a:rPr lang="en-US" sz="1300" dirty="0" err="1"/>
              <a:t>som</a:t>
            </a:r>
            <a:r>
              <a:rPr lang="en-US" sz="1300" dirty="0"/>
              <a:t> </a:t>
            </a:r>
            <a:r>
              <a:rPr lang="en-US" sz="1300" dirty="0" err="1"/>
              <a:t>protestantiske</a:t>
            </a:r>
            <a:r>
              <a:rPr lang="en-US" sz="1300" dirty="0"/>
              <a:t>, men </a:t>
            </a:r>
            <a:r>
              <a:rPr lang="en-US" sz="1300" dirty="0" err="1"/>
              <a:t>i</a:t>
            </a:r>
            <a:r>
              <a:rPr lang="en-US" sz="1300" dirty="0"/>
              <a:t> </a:t>
            </a:r>
            <a:r>
              <a:rPr lang="en-US" sz="1300" dirty="0" err="1"/>
              <a:t>annen</a:t>
            </a:r>
            <a:r>
              <a:rPr lang="en-US" sz="1300" dirty="0"/>
              <a:t> </a:t>
            </a:r>
            <a:r>
              <a:rPr lang="en-US" sz="1300" dirty="0" err="1"/>
              <a:t>rekkefølge</a:t>
            </a:r>
            <a:r>
              <a:rPr lang="en-US" sz="1300" dirty="0"/>
              <a:t>)</a:t>
            </a:r>
            <a:r>
              <a:rPr lang="en-US" dirty="0"/>
              <a:t>. </a:t>
            </a:r>
          </a:p>
        </p:txBody>
      </p:sp>
      <p:sp>
        <p:nvSpPr>
          <p:cNvPr id="4" name="Plassholder for innhold 3">
            <a:extLst>
              <a:ext uri="{FF2B5EF4-FFF2-40B4-BE49-F238E27FC236}">
                <a16:creationId xmlns:a16="http://schemas.microsoft.com/office/drawing/2014/main" id="{DF355F58-70F9-4DC8-9C9A-48CA18594DB1}"/>
              </a:ext>
            </a:extLst>
          </p:cNvPr>
          <p:cNvSpPr>
            <a:spLocks noGrp="1"/>
          </p:cNvSpPr>
          <p:nvPr>
            <p:ph sz="half" idx="2"/>
          </p:nvPr>
        </p:nvSpPr>
        <p:spPr>
          <a:xfrm>
            <a:off x="6364224" y="1690688"/>
            <a:ext cx="3742944" cy="4136263"/>
          </a:xfrm>
        </p:spPr>
        <p:txBody>
          <a:bodyPr numCol="1">
            <a:normAutofit fontScale="92500" lnSpcReduction="10000"/>
          </a:bodyPr>
          <a:lstStyle/>
          <a:p>
            <a:r>
              <a:rPr lang="en-US" dirty="0"/>
              <a:t>Den </a:t>
            </a:r>
            <a:r>
              <a:rPr lang="en-US" dirty="0" err="1"/>
              <a:t>Katolske</a:t>
            </a:r>
            <a:r>
              <a:rPr lang="en-US" dirty="0"/>
              <a:t> </a:t>
            </a:r>
            <a:r>
              <a:rPr lang="en-US" dirty="0" err="1"/>
              <a:t>Kanon</a:t>
            </a:r>
            <a:endParaRPr lang="en-US" dirty="0"/>
          </a:p>
          <a:p>
            <a:pPr marL="0" indent="0">
              <a:buNone/>
            </a:pPr>
            <a:r>
              <a:rPr lang="en-US" dirty="0"/>
              <a:t>-</a:t>
            </a:r>
            <a:r>
              <a:rPr lang="en-US" dirty="0" err="1"/>
              <a:t>inkl</a:t>
            </a:r>
            <a:r>
              <a:rPr lang="en-US" dirty="0"/>
              <a:t>. </a:t>
            </a:r>
            <a:r>
              <a:rPr lang="en-US" dirty="0" err="1"/>
              <a:t>Noen</a:t>
            </a:r>
            <a:r>
              <a:rPr lang="en-US" dirty="0"/>
              <a:t> </a:t>
            </a:r>
            <a:r>
              <a:rPr lang="en-US" dirty="0" err="1"/>
              <a:t>apokryfer</a:t>
            </a:r>
            <a:r>
              <a:rPr lang="en-US" dirty="0"/>
              <a:t>:</a:t>
            </a:r>
            <a:br>
              <a:rPr lang="en-US" dirty="0"/>
            </a:br>
            <a:endParaRPr lang="en-US" dirty="0"/>
          </a:p>
          <a:p>
            <a:pPr marL="0" indent="0">
              <a:buNone/>
            </a:pPr>
            <a:r>
              <a:rPr lang="en-US" sz="1500" dirty="0" err="1"/>
              <a:t>Tobits</a:t>
            </a:r>
            <a:r>
              <a:rPr lang="en-US" sz="1500" dirty="0"/>
              <a:t> </a:t>
            </a:r>
            <a:r>
              <a:rPr lang="en-US" sz="1500" dirty="0" err="1"/>
              <a:t>bok</a:t>
            </a:r>
            <a:endParaRPr lang="en-US" sz="1500" dirty="0"/>
          </a:p>
          <a:p>
            <a:pPr marL="0" indent="0">
              <a:buNone/>
            </a:pPr>
            <a:r>
              <a:rPr lang="en-US" sz="1500" dirty="0" err="1"/>
              <a:t>Judits</a:t>
            </a:r>
            <a:r>
              <a:rPr lang="en-US" sz="1500" dirty="0"/>
              <a:t> </a:t>
            </a:r>
            <a:r>
              <a:rPr lang="en-US" sz="1500" dirty="0" err="1"/>
              <a:t>bok</a:t>
            </a:r>
            <a:endParaRPr lang="en-US" sz="1500" dirty="0"/>
          </a:p>
          <a:p>
            <a:pPr marL="0" indent="0">
              <a:buNone/>
            </a:pPr>
            <a:r>
              <a:rPr lang="en-US" sz="1500" dirty="0" err="1"/>
              <a:t>Tillegg</a:t>
            </a:r>
            <a:r>
              <a:rPr lang="en-US" sz="1500" dirty="0"/>
              <a:t> </a:t>
            </a:r>
            <a:r>
              <a:rPr lang="en-US" sz="1500" dirty="0" err="1"/>
              <a:t>til</a:t>
            </a:r>
            <a:r>
              <a:rPr lang="en-US" sz="1500" dirty="0"/>
              <a:t> Esters </a:t>
            </a:r>
            <a:r>
              <a:rPr lang="en-US" sz="1500" dirty="0" err="1"/>
              <a:t>bok</a:t>
            </a:r>
            <a:r>
              <a:rPr lang="en-US" sz="1500" dirty="0"/>
              <a:t>, 1. og 2.</a:t>
            </a:r>
          </a:p>
          <a:p>
            <a:pPr marL="0" indent="0">
              <a:buNone/>
            </a:pPr>
            <a:r>
              <a:rPr lang="en-US" sz="1500" dirty="0" err="1"/>
              <a:t>Makkabeerbok</a:t>
            </a:r>
            <a:endParaRPr lang="en-US" sz="1500" dirty="0"/>
          </a:p>
          <a:p>
            <a:pPr marL="0" indent="0">
              <a:buNone/>
            </a:pPr>
            <a:r>
              <a:rPr lang="en-US" sz="1500" dirty="0" err="1"/>
              <a:t>Salomos</a:t>
            </a:r>
            <a:r>
              <a:rPr lang="en-US" sz="1500" dirty="0"/>
              <a:t> </a:t>
            </a:r>
            <a:r>
              <a:rPr lang="en-US" sz="1500" dirty="0" err="1"/>
              <a:t>visdom</a:t>
            </a:r>
            <a:endParaRPr lang="en-US" sz="1500" dirty="0"/>
          </a:p>
          <a:p>
            <a:pPr marL="0" indent="0">
              <a:buNone/>
            </a:pPr>
            <a:r>
              <a:rPr lang="en-US" sz="1500" dirty="0"/>
              <a:t>Jesus </a:t>
            </a:r>
            <a:r>
              <a:rPr lang="en-US" sz="1500" dirty="0" err="1"/>
              <a:t>Siraks</a:t>
            </a:r>
            <a:r>
              <a:rPr lang="en-US" sz="1500" dirty="0"/>
              <a:t> </a:t>
            </a:r>
            <a:r>
              <a:rPr lang="en-US" sz="1500" dirty="0" err="1"/>
              <a:t>sønns</a:t>
            </a:r>
            <a:r>
              <a:rPr lang="en-US" sz="1500" dirty="0"/>
              <a:t> </a:t>
            </a:r>
            <a:r>
              <a:rPr lang="en-US" sz="1500" dirty="0" err="1"/>
              <a:t>visdom</a:t>
            </a:r>
            <a:endParaRPr lang="en-US" sz="1500" dirty="0"/>
          </a:p>
          <a:p>
            <a:pPr marL="0" indent="0">
              <a:buNone/>
            </a:pPr>
            <a:r>
              <a:rPr lang="en-US" sz="1500" dirty="0" err="1"/>
              <a:t>Baruks</a:t>
            </a:r>
            <a:r>
              <a:rPr lang="en-US" sz="1500" dirty="0"/>
              <a:t> </a:t>
            </a:r>
            <a:r>
              <a:rPr lang="en-US" sz="1500" dirty="0" err="1"/>
              <a:t>bok</a:t>
            </a:r>
            <a:endParaRPr lang="en-US" sz="1500" dirty="0"/>
          </a:p>
          <a:p>
            <a:pPr marL="0" indent="0">
              <a:buNone/>
            </a:pPr>
            <a:r>
              <a:rPr lang="en-US" sz="1500" dirty="0"/>
              <a:t>Jeremias </a:t>
            </a:r>
            <a:r>
              <a:rPr lang="en-US" sz="1500" dirty="0" err="1"/>
              <a:t>brev</a:t>
            </a:r>
            <a:endParaRPr lang="en-US" sz="1500" dirty="0"/>
          </a:p>
          <a:p>
            <a:pPr marL="0" indent="0">
              <a:buNone/>
            </a:pPr>
            <a:r>
              <a:rPr lang="en-US" sz="1500" dirty="0" err="1"/>
              <a:t>Tillegg</a:t>
            </a:r>
            <a:r>
              <a:rPr lang="en-US" sz="1500" dirty="0"/>
              <a:t> </a:t>
            </a:r>
            <a:r>
              <a:rPr lang="en-US" sz="1500" dirty="0" err="1"/>
              <a:t>til</a:t>
            </a:r>
            <a:r>
              <a:rPr lang="en-US" sz="1500" dirty="0"/>
              <a:t> Daniels </a:t>
            </a:r>
            <a:r>
              <a:rPr lang="en-US" sz="1500" dirty="0" err="1"/>
              <a:t>bok</a:t>
            </a:r>
            <a:endParaRPr lang="en-US" sz="1500" dirty="0"/>
          </a:p>
          <a:p>
            <a:pPr marL="0" indent="0">
              <a:buNone/>
            </a:pPr>
            <a:r>
              <a:rPr lang="en-US" sz="1500" dirty="0" err="1"/>
              <a:t>Manasses</a:t>
            </a:r>
            <a:r>
              <a:rPr lang="en-US" sz="1500" dirty="0"/>
              <a:t> </a:t>
            </a:r>
            <a:r>
              <a:rPr lang="en-US" sz="1500" dirty="0" err="1"/>
              <a:t>bønn</a:t>
            </a:r>
            <a:endParaRPr lang="en-US" sz="1500" dirty="0"/>
          </a:p>
        </p:txBody>
      </p:sp>
    </p:spTree>
    <p:extLst>
      <p:ext uri="{BB962C8B-B14F-4D97-AF65-F5344CB8AC3E}">
        <p14:creationId xmlns:p14="http://schemas.microsoft.com/office/powerpoint/2010/main" val="1372050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6" name="Plassholder for innhold 5" descr="Et bilde som inneholder bygning, utendørs, bakke&#10;&#10;Automatisk generert beskrivelse">
            <a:extLst>
              <a:ext uri="{FF2B5EF4-FFF2-40B4-BE49-F238E27FC236}">
                <a16:creationId xmlns:a16="http://schemas.microsoft.com/office/drawing/2014/main" id="{0D70A691-A667-42C2-A63C-A748533FE2B2}"/>
              </a:ext>
            </a:extLst>
          </p:cNvPr>
          <p:cNvPicPr>
            <a:picLocks noGrp="1" noChangeAspect="1"/>
          </p:cNvPicPr>
          <p:nvPr>
            <p:ph sz="half" idx="2"/>
          </p:nvPr>
        </p:nvPicPr>
        <p:blipFill rotWithShape="1">
          <a:blip r:embed="rId3">
            <a:alphaModFix/>
          </a:blip>
          <a:srcRect l="1475" t="26280" r="-1476" b="2126"/>
          <a:stretch/>
        </p:blipFill>
        <p:spPr>
          <a:xfrm>
            <a:off x="5892455" y="10"/>
            <a:ext cx="6394152" cy="6857990"/>
          </a:xfrm>
          <a:prstGeom prst="rect">
            <a:avLst/>
          </a:prstGeom>
        </p:spPr>
      </p:pic>
      <p:sp>
        <p:nvSpPr>
          <p:cNvPr id="2" name="Tittel 1">
            <a:extLst>
              <a:ext uri="{FF2B5EF4-FFF2-40B4-BE49-F238E27FC236}">
                <a16:creationId xmlns:a16="http://schemas.microsoft.com/office/drawing/2014/main" id="{6980E228-598A-46BB-9A00-9ACD063B110E}"/>
              </a:ext>
            </a:extLst>
          </p:cNvPr>
          <p:cNvSpPr>
            <a:spLocks noGrp="1"/>
          </p:cNvSpPr>
          <p:nvPr>
            <p:ph type="title"/>
          </p:nvPr>
        </p:nvSpPr>
        <p:spPr>
          <a:xfrm>
            <a:off x="804998" y="798445"/>
            <a:ext cx="4803636" cy="1311664"/>
          </a:xfrm>
        </p:spPr>
        <p:txBody>
          <a:bodyPr vert="horz" lIns="91440" tIns="45720" rIns="91440" bIns="45720" rtlCol="0" anchor="ctr">
            <a:normAutofit/>
          </a:bodyPr>
          <a:lstStyle/>
          <a:p>
            <a:r>
              <a:rPr lang="en-US">
                <a:solidFill>
                  <a:srgbClr val="000000"/>
                </a:solidFill>
              </a:rPr>
              <a:t>Det Gamle Testamentet</a:t>
            </a:r>
          </a:p>
        </p:txBody>
      </p:sp>
      <p:sp>
        <p:nvSpPr>
          <p:cNvPr id="3" name="Plassholder for innhold 2">
            <a:extLst>
              <a:ext uri="{FF2B5EF4-FFF2-40B4-BE49-F238E27FC236}">
                <a16:creationId xmlns:a16="http://schemas.microsoft.com/office/drawing/2014/main" id="{3B5D1D62-7C62-42FD-B7F6-D8B612297DB4}"/>
              </a:ext>
            </a:extLst>
          </p:cNvPr>
          <p:cNvSpPr>
            <a:spLocks noGrp="1"/>
          </p:cNvSpPr>
          <p:nvPr>
            <p:ph sz="half" idx="1"/>
          </p:nvPr>
        </p:nvSpPr>
        <p:spPr>
          <a:xfrm>
            <a:off x="804997" y="2272143"/>
            <a:ext cx="4706803" cy="3788830"/>
          </a:xfrm>
        </p:spPr>
        <p:txBody>
          <a:bodyPr vert="horz" lIns="91440" tIns="45720" rIns="91440" bIns="45720" rtlCol="0" anchor="ctr">
            <a:normAutofit/>
          </a:bodyPr>
          <a:lstStyle/>
          <a:p>
            <a:r>
              <a:rPr lang="en-US" sz="2000" dirty="0" err="1">
                <a:solidFill>
                  <a:srgbClr val="000000"/>
                </a:solidFill>
              </a:rPr>
              <a:t>Fortellingene</a:t>
            </a:r>
            <a:r>
              <a:rPr lang="en-US" sz="2000" dirty="0">
                <a:solidFill>
                  <a:srgbClr val="000000"/>
                </a:solidFill>
              </a:rPr>
              <a:t> </a:t>
            </a:r>
            <a:r>
              <a:rPr lang="en-US" sz="2000" dirty="0" err="1">
                <a:solidFill>
                  <a:srgbClr val="000000"/>
                </a:solidFill>
              </a:rPr>
              <a:t>strekker</a:t>
            </a:r>
            <a:r>
              <a:rPr lang="en-US" sz="2000" dirty="0">
                <a:solidFill>
                  <a:srgbClr val="000000"/>
                </a:solidFill>
              </a:rPr>
              <a:t> seg </a:t>
            </a:r>
            <a:r>
              <a:rPr lang="en-US" sz="2000" dirty="0" err="1">
                <a:solidFill>
                  <a:srgbClr val="000000"/>
                </a:solidFill>
              </a:rPr>
              <a:t>tilbake</a:t>
            </a:r>
            <a:r>
              <a:rPr lang="en-US" sz="2000" dirty="0">
                <a:solidFill>
                  <a:srgbClr val="000000"/>
                </a:solidFill>
              </a:rPr>
              <a:t> </a:t>
            </a:r>
            <a:r>
              <a:rPr lang="en-US" sz="2000" dirty="0" err="1">
                <a:solidFill>
                  <a:srgbClr val="000000"/>
                </a:solidFill>
              </a:rPr>
              <a:t>til</a:t>
            </a:r>
            <a:r>
              <a:rPr lang="en-US" sz="2000" dirty="0">
                <a:solidFill>
                  <a:srgbClr val="000000"/>
                </a:solidFill>
              </a:rPr>
              <a:t> 3000 </a:t>
            </a:r>
            <a:r>
              <a:rPr lang="en-US" sz="2000" dirty="0" err="1">
                <a:solidFill>
                  <a:srgbClr val="000000"/>
                </a:solidFill>
              </a:rPr>
              <a:t>år</a:t>
            </a:r>
            <a:r>
              <a:rPr lang="en-US" sz="2000" dirty="0">
                <a:solidFill>
                  <a:srgbClr val="000000"/>
                </a:solidFill>
              </a:rPr>
              <a:t> f. kr. (</a:t>
            </a:r>
            <a:r>
              <a:rPr lang="en-US" sz="2000" dirty="0" err="1">
                <a:solidFill>
                  <a:srgbClr val="000000"/>
                </a:solidFill>
              </a:rPr>
              <a:t>kanskje</a:t>
            </a:r>
            <a:r>
              <a:rPr lang="en-US" sz="2000" dirty="0">
                <a:solidFill>
                  <a:srgbClr val="000000"/>
                </a:solidFill>
              </a:rPr>
              <a:t> </a:t>
            </a:r>
            <a:r>
              <a:rPr lang="en-US" sz="2000" dirty="0" err="1">
                <a:solidFill>
                  <a:srgbClr val="000000"/>
                </a:solidFill>
              </a:rPr>
              <a:t>enda</a:t>
            </a:r>
            <a:r>
              <a:rPr lang="en-US" sz="2000" dirty="0">
                <a:solidFill>
                  <a:srgbClr val="000000"/>
                </a:solidFill>
              </a:rPr>
              <a:t> </a:t>
            </a:r>
            <a:r>
              <a:rPr lang="en-US" sz="2000" dirty="0" err="1">
                <a:solidFill>
                  <a:srgbClr val="000000"/>
                </a:solidFill>
              </a:rPr>
              <a:t>lengre</a:t>
            </a:r>
            <a:r>
              <a:rPr lang="en-US" sz="2000" dirty="0">
                <a:solidFill>
                  <a:srgbClr val="000000"/>
                </a:solidFill>
              </a:rPr>
              <a:t>). </a:t>
            </a:r>
          </a:p>
          <a:p>
            <a:r>
              <a:rPr lang="en-US" sz="2000" dirty="0" err="1">
                <a:solidFill>
                  <a:srgbClr val="000000"/>
                </a:solidFill>
              </a:rPr>
              <a:t>Til</a:t>
            </a:r>
            <a:r>
              <a:rPr lang="en-US" sz="2000" dirty="0">
                <a:solidFill>
                  <a:srgbClr val="000000"/>
                </a:solidFill>
              </a:rPr>
              <a:t> </a:t>
            </a:r>
            <a:r>
              <a:rPr lang="en-US" sz="2000" dirty="0" err="1">
                <a:solidFill>
                  <a:srgbClr val="000000"/>
                </a:solidFill>
              </a:rPr>
              <a:t>flere</a:t>
            </a:r>
            <a:r>
              <a:rPr lang="en-US" sz="2000" dirty="0">
                <a:solidFill>
                  <a:srgbClr val="000000"/>
                </a:solidFill>
              </a:rPr>
              <a:t> </a:t>
            </a:r>
            <a:r>
              <a:rPr lang="en-US" sz="2000" dirty="0" err="1">
                <a:solidFill>
                  <a:srgbClr val="000000"/>
                </a:solidFill>
              </a:rPr>
              <a:t>ulike</a:t>
            </a:r>
            <a:r>
              <a:rPr lang="en-US" sz="2000" dirty="0">
                <a:solidFill>
                  <a:srgbClr val="000000"/>
                </a:solidFill>
              </a:rPr>
              <a:t> </a:t>
            </a:r>
            <a:r>
              <a:rPr lang="en-US" sz="2000" dirty="0" err="1">
                <a:solidFill>
                  <a:srgbClr val="000000"/>
                </a:solidFill>
              </a:rPr>
              <a:t>kulturer</a:t>
            </a:r>
            <a:r>
              <a:rPr lang="en-US" sz="2000" dirty="0">
                <a:solidFill>
                  <a:srgbClr val="000000"/>
                </a:solidFill>
              </a:rPr>
              <a:t> og </a:t>
            </a:r>
            <a:r>
              <a:rPr lang="en-US" sz="2000" dirty="0" err="1">
                <a:solidFill>
                  <a:srgbClr val="000000"/>
                </a:solidFill>
              </a:rPr>
              <a:t>samfunn</a:t>
            </a:r>
            <a:r>
              <a:rPr lang="en-US" sz="2000" dirty="0">
                <a:solidFill>
                  <a:srgbClr val="000000"/>
                </a:solidFill>
              </a:rPr>
              <a:t> </a:t>
            </a:r>
            <a:r>
              <a:rPr lang="en-US" sz="2000" dirty="0" err="1">
                <a:solidFill>
                  <a:srgbClr val="000000"/>
                </a:solidFill>
              </a:rPr>
              <a:t>i</a:t>
            </a:r>
            <a:r>
              <a:rPr lang="en-US" sz="2000" dirty="0">
                <a:solidFill>
                  <a:srgbClr val="000000"/>
                </a:solidFill>
              </a:rPr>
              <a:t> </a:t>
            </a:r>
            <a:r>
              <a:rPr lang="en-US" sz="2000" dirty="0" err="1">
                <a:solidFill>
                  <a:srgbClr val="000000"/>
                </a:solidFill>
              </a:rPr>
              <a:t>antikkens</a:t>
            </a:r>
            <a:r>
              <a:rPr lang="en-US" sz="2000" dirty="0">
                <a:solidFill>
                  <a:srgbClr val="000000"/>
                </a:solidFill>
              </a:rPr>
              <a:t> </a:t>
            </a:r>
            <a:r>
              <a:rPr lang="en-US" sz="2000" dirty="0" err="1">
                <a:solidFill>
                  <a:srgbClr val="000000"/>
                </a:solidFill>
              </a:rPr>
              <a:t>Midtøsten</a:t>
            </a:r>
            <a:r>
              <a:rPr lang="en-US" sz="2000" dirty="0">
                <a:solidFill>
                  <a:srgbClr val="000000"/>
                </a:solidFill>
              </a:rPr>
              <a:t>. </a:t>
            </a:r>
          </a:p>
          <a:p>
            <a:r>
              <a:rPr lang="en-US" sz="2000" dirty="0" err="1">
                <a:solidFill>
                  <a:srgbClr val="000000"/>
                </a:solidFill>
              </a:rPr>
              <a:t>Frem</a:t>
            </a:r>
            <a:r>
              <a:rPr lang="en-US" sz="2000" dirty="0">
                <a:solidFill>
                  <a:srgbClr val="000000"/>
                </a:solidFill>
              </a:rPr>
              <a:t> </a:t>
            </a:r>
            <a:r>
              <a:rPr lang="en-US" sz="2000" dirty="0" err="1">
                <a:solidFill>
                  <a:srgbClr val="000000"/>
                </a:solidFill>
              </a:rPr>
              <a:t>til</a:t>
            </a:r>
            <a:r>
              <a:rPr lang="en-US" sz="2000" dirty="0">
                <a:solidFill>
                  <a:srgbClr val="000000"/>
                </a:solidFill>
              </a:rPr>
              <a:t> ca. 500 f.kr. </a:t>
            </a:r>
          </a:p>
        </p:txBody>
      </p:sp>
    </p:spTree>
    <p:extLst>
      <p:ext uri="{BB962C8B-B14F-4D97-AF65-F5344CB8AC3E}">
        <p14:creationId xmlns:p14="http://schemas.microsoft.com/office/powerpoint/2010/main" val="2004003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6" name="Plassholder for innhold 5" descr="Et bilde som inneholder kart, tekst&#10;&#10;Automatisk generert beskrivelse">
            <a:extLst>
              <a:ext uri="{FF2B5EF4-FFF2-40B4-BE49-F238E27FC236}">
                <a16:creationId xmlns:a16="http://schemas.microsoft.com/office/drawing/2014/main" id="{F8727CBD-7161-4B89-9AE8-2576AA075E56}"/>
              </a:ext>
            </a:extLst>
          </p:cNvPr>
          <p:cNvPicPr>
            <a:picLocks noGrp="1" noChangeAspect="1"/>
          </p:cNvPicPr>
          <p:nvPr>
            <p:ph sz="half" idx="2"/>
          </p:nvPr>
        </p:nvPicPr>
        <p:blipFill rotWithShape="1">
          <a:blip r:embed="rId4">
            <a:alphaModFix/>
          </a:blip>
          <a:srcRect r="3880"/>
          <a:stretch/>
        </p:blipFill>
        <p:spPr>
          <a:xfrm>
            <a:off x="5797543" y="10"/>
            <a:ext cx="6394152" cy="6857990"/>
          </a:xfrm>
          <a:prstGeom prst="rect">
            <a:avLst/>
          </a:prstGeom>
        </p:spPr>
      </p:pic>
      <p:sp>
        <p:nvSpPr>
          <p:cNvPr id="2" name="Tittel 1">
            <a:extLst>
              <a:ext uri="{FF2B5EF4-FFF2-40B4-BE49-F238E27FC236}">
                <a16:creationId xmlns:a16="http://schemas.microsoft.com/office/drawing/2014/main" id="{1377B318-2FB2-44BA-9274-9740E8A3D05F}"/>
              </a:ext>
            </a:extLst>
          </p:cNvPr>
          <p:cNvSpPr>
            <a:spLocks noGrp="1"/>
          </p:cNvSpPr>
          <p:nvPr>
            <p:ph type="title"/>
          </p:nvPr>
        </p:nvSpPr>
        <p:spPr>
          <a:xfrm>
            <a:off x="804998" y="798445"/>
            <a:ext cx="4803636" cy="1311664"/>
          </a:xfrm>
        </p:spPr>
        <p:txBody>
          <a:bodyPr vert="horz" lIns="91440" tIns="45720" rIns="91440" bIns="45720" rtlCol="0" anchor="ctr">
            <a:normAutofit/>
          </a:bodyPr>
          <a:lstStyle/>
          <a:p>
            <a:r>
              <a:rPr lang="en-US">
                <a:solidFill>
                  <a:srgbClr val="000000"/>
                </a:solidFill>
              </a:rPr>
              <a:t>3 viktige ord</a:t>
            </a:r>
          </a:p>
        </p:txBody>
      </p:sp>
      <p:sp>
        <p:nvSpPr>
          <p:cNvPr id="3" name="Plassholder for innhold 2">
            <a:extLst>
              <a:ext uri="{FF2B5EF4-FFF2-40B4-BE49-F238E27FC236}">
                <a16:creationId xmlns:a16="http://schemas.microsoft.com/office/drawing/2014/main" id="{199E0A77-6436-4846-A105-84454937BB35}"/>
              </a:ext>
            </a:extLst>
          </p:cNvPr>
          <p:cNvSpPr>
            <a:spLocks noGrp="1"/>
          </p:cNvSpPr>
          <p:nvPr>
            <p:ph sz="half" idx="1"/>
          </p:nvPr>
        </p:nvSpPr>
        <p:spPr>
          <a:xfrm>
            <a:off x="804997" y="2272143"/>
            <a:ext cx="4706803" cy="3788830"/>
          </a:xfrm>
        </p:spPr>
        <p:txBody>
          <a:bodyPr vert="horz" lIns="91440" tIns="45720" rIns="91440" bIns="45720" rtlCol="0" anchor="ctr">
            <a:normAutofit/>
          </a:bodyPr>
          <a:lstStyle/>
          <a:p>
            <a:r>
              <a:rPr lang="en-US" sz="2000" b="1" dirty="0">
                <a:solidFill>
                  <a:srgbClr val="000000"/>
                </a:solidFill>
              </a:rPr>
              <a:t>Fragment: </a:t>
            </a:r>
            <a:r>
              <a:rPr lang="en-US" sz="2000" dirty="0" err="1">
                <a:solidFill>
                  <a:srgbClr val="000000"/>
                </a:solidFill>
              </a:rPr>
              <a:t>deler</a:t>
            </a:r>
            <a:r>
              <a:rPr lang="en-US" sz="2000" dirty="0">
                <a:solidFill>
                  <a:srgbClr val="000000"/>
                </a:solidFill>
              </a:rPr>
              <a:t> av </a:t>
            </a:r>
            <a:r>
              <a:rPr lang="en-US" sz="2000" dirty="0" err="1">
                <a:solidFill>
                  <a:srgbClr val="000000"/>
                </a:solidFill>
              </a:rPr>
              <a:t>tekster</a:t>
            </a:r>
            <a:r>
              <a:rPr lang="en-US" sz="2000" dirty="0">
                <a:solidFill>
                  <a:srgbClr val="000000"/>
                </a:solidFill>
              </a:rPr>
              <a:t>/document. </a:t>
            </a:r>
            <a:r>
              <a:rPr lang="en-US" sz="2000" dirty="0" err="1">
                <a:solidFill>
                  <a:srgbClr val="000000"/>
                </a:solidFill>
              </a:rPr>
              <a:t>Ikke</a:t>
            </a:r>
            <a:r>
              <a:rPr lang="en-US" sz="2000" dirty="0">
                <a:solidFill>
                  <a:srgbClr val="000000"/>
                </a:solidFill>
              </a:rPr>
              <a:t> hele </a:t>
            </a:r>
            <a:r>
              <a:rPr lang="en-US" sz="2000" dirty="0" err="1">
                <a:solidFill>
                  <a:srgbClr val="000000"/>
                </a:solidFill>
              </a:rPr>
              <a:t>boken</a:t>
            </a:r>
            <a:r>
              <a:rPr lang="en-US" sz="2000" dirty="0">
                <a:solidFill>
                  <a:srgbClr val="000000"/>
                </a:solidFill>
              </a:rPr>
              <a:t>. </a:t>
            </a:r>
          </a:p>
          <a:p>
            <a:r>
              <a:rPr lang="en-US" sz="2000" b="1" dirty="0" err="1">
                <a:solidFill>
                  <a:srgbClr val="000000"/>
                </a:solidFill>
              </a:rPr>
              <a:t>Oversettelser</a:t>
            </a:r>
            <a:r>
              <a:rPr lang="en-US" sz="2000" b="1" dirty="0">
                <a:solidFill>
                  <a:srgbClr val="000000"/>
                </a:solidFill>
              </a:rPr>
              <a:t>: </a:t>
            </a:r>
            <a:r>
              <a:rPr lang="en-US" sz="2000" dirty="0" err="1">
                <a:solidFill>
                  <a:srgbClr val="000000"/>
                </a:solidFill>
              </a:rPr>
              <a:t>Tekstsamlinger</a:t>
            </a:r>
            <a:r>
              <a:rPr lang="en-US" sz="2000" dirty="0">
                <a:solidFill>
                  <a:srgbClr val="000000"/>
                </a:solidFill>
              </a:rPr>
              <a:t> (</a:t>
            </a:r>
            <a:r>
              <a:rPr lang="en-US" sz="2000" dirty="0" err="1">
                <a:solidFill>
                  <a:srgbClr val="000000"/>
                </a:solidFill>
              </a:rPr>
              <a:t>tidvis</a:t>
            </a:r>
            <a:r>
              <a:rPr lang="en-US" sz="2000" dirty="0">
                <a:solidFill>
                  <a:srgbClr val="000000"/>
                </a:solidFill>
              </a:rPr>
              <a:t> </a:t>
            </a:r>
            <a:r>
              <a:rPr lang="en-US" sz="2000" dirty="0" err="1">
                <a:solidFill>
                  <a:srgbClr val="000000"/>
                </a:solidFill>
              </a:rPr>
              <a:t>komplett</a:t>
            </a:r>
            <a:r>
              <a:rPr lang="en-US" sz="2000" dirty="0">
                <a:solidFill>
                  <a:srgbClr val="000000"/>
                </a:solidFill>
              </a:rPr>
              <a:t>), men </a:t>
            </a:r>
            <a:r>
              <a:rPr lang="en-US" sz="2000" dirty="0" err="1">
                <a:solidFill>
                  <a:srgbClr val="000000"/>
                </a:solidFill>
              </a:rPr>
              <a:t>på</a:t>
            </a:r>
            <a:r>
              <a:rPr lang="en-US" sz="2000" dirty="0">
                <a:solidFill>
                  <a:srgbClr val="000000"/>
                </a:solidFill>
              </a:rPr>
              <a:t> et </a:t>
            </a:r>
            <a:r>
              <a:rPr lang="en-US" sz="2000" dirty="0" err="1">
                <a:solidFill>
                  <a:srgbClr val="000000"/>
                </a:solidFill>
              </a:rPr>
              <a:t>annet</a:t>
            </a:r>
            <a:r>
              <a:rPr lang="en-US" sz="2000" dirty="0">
                <a:solidFill>
                  <a:srgbClr val="000000"/>
                </a:solidFill>
              </a:rPr>
              <a:t> </a:t>
            </a:r>
            <a:r>
              <a:rPr lang="en-US" sz="2000" dirty="0" err="1">
                <a:solidFill>
                  <a:srgbClr val="000000"/>
                </a:solidFill>
              </a:rPr>
              <a:t>språk</a:t>
            </a:r>
            <a:r>
              <a:rPr lang="en-US" sz="2000" dirty="0">
                <a:solidFill>
                  <a:srgbClr val="000000"/>
                </a:solidFill>
              </a:rPr>
              <a:t> </a:t>
            </a:r>
            <a:r>
              <a:rPr lang="en-US" sz="2000" dirty="0" err="1">
                <a:solidFill>
                  <a:srgbClr val="000000"/>
                </a:solidFill>
              </a:rPr>
              <a:t>enn</a:t>
            </a:r>
            <a:r>
              <a:rPr lang="en-US" sz="2000" dirty="0">
                <a:solidFill>
                  <a:srgbClr val="000000"/>
                </a:solidFill>
              </a:rPr>
              <a:t> de </a:t>
            </a:r>
            <a:r>
              <a:rPr lang="en-US" sz="2000" dirty="0" err="1">
                <a:solidFill>
                  <a:srgbClr val="000000"/>
                </a:solidFill>
              </a:rPr>
              <a:t>første</a:t>
            </a:r>
            <a:r>
              <a:rPr lang="en-US" sz="2000" dirty="0">
                <a:solidFill>
                  <a:srgbClr val="000000"/>
                </a:solidFill>
              </a:rPr>
              <a:t> </a:t>
            </a:r>
            <a:r>
              <a:rPr lang="en-US" sz="2000" dirty="0" err="1">
                <a:solidFill>
                  <a:srgbClr val="000000"/>
                </a:solidFill>
              </a:rPr>
              <a:t>tekstene</a:t>
            </a:r>
            <a:r>
              <a:rPr lang="en-US" sz="2000" dirty="0">
                <a:solidFill>
                  <a:srgbClr val="000000"/>
                </a:solidFill>
              </a:rPr>
              <a:t>. </a:t>
            </a:r>
          </a:p>
          <a:p>
            <a:r>
              <a:rPr lang="en-US" sz="2000" b="1" dirty="0" err="1">
                <a:solidFill>
                  <a:srgbClr val="000000"/>
                </a:solidFill>
              </a:rPr>
              <a:t>Kodex</a:t>
            </a:r>
            <a:r>
              <a:rPr lang="en-US" sz="2000" b="1" dirty="0">
                <a:solidFill>
                  <a:srgbClr val="000000"/>
                </a:solidFill>
              </a:rPr>
              <a:t>: </a:t>
            </a:r>
            <a:r>
              <a:rPr lang="en-US" sz="2000" dirty="0" err="1">
                <a:solidFill>
                  <a:srgbClr val="000000"/>
                </a:solidFill>
              </a:rPr>
              <a:t>Forløperne</a:t>
            </a:r>
            <a:r>
              <a:rPr lang="en-US" sz="2000" dirty="0">
                <a:solidFill>
                  <a:srgbClr val="000000"/>
                </a:solidFill>
              </a:rPr>
              <a:t> </a:t>
            </a:r>
            <a:r>
              <a:rPr lang="en-US" sz="2000" dirty="0" err="1">
                <a:solidFill>
                  <a:srgbClr val="000000"/>
                </a:solidFill>
              </a:rPr>
              <a:t>til</a:t>
            </a:r>
            <a:r>
              <a:rPr lang="en-US" sz="2000" dirty="0">
                <a:solidFill>
                  <a:srgbClr val="000000"/>
                </a:solidFill>
              </a:rPr>
              <a:t> den </a:t>
            </a:r>
            <a:r>
              <a:rPr lang="en-US" sz="2000" dirty="0" err="1">
                <a:solidFill>
                  <a:srgbClr val="000000"/>
                </a:solidFill>
              </a:rPr>
              <a:t>endelige</a:t>
            </a:r>
            <a:r>
              <a:rPr lang="en-US" sz="2000" dirty="0">
                <a:solidFill>
                  <a:srgbClr val="000000"/>
                </a:solidFill>
              </a:rPr>
              <a:t> </a:t>
            </a:r>
            <a:r>
              <a:rPr lang="en-US" sz="2000" dirty="0" err="1">
                <a:solidFill>
                  <a:srgbClr val="000000"/>
                </a:solidFill>
              </a:rPr>
              <a:t>boken</a:t>
            </a:r>
            <a:r>
              <a:rPr lang="en-US" sz="2000" dirty="0">
                <a:solidFill>
                  <a:srgbClr val="000000"/>
                </a:solidFill>
              </a:rPr>
              <a:t>. </a:t>
            </a:r>
          </a:p>
          <a:p>
            <a:r>
              <a:rPr lang="en-US" sz="2000" dirty="0">
                <a:solidFill>
                  <a:srgbClr val="000000"/>
                </a:solidFill>
              </a:rPr>
              <a:t>De </a:t>
            </a:r>
            <a:r>
              <a:rPr lang="en-US" sz="2000" dirty="0" err="1">
                <a:solidFill>
                  <a:srgbClr val="000000"/>
                </a:solidFill>
              </a:rPr>
              <a:t>eldste</a:t>
            </a:r>
            <a:r>
              <a:rPr lang="en-US" sz="2000" dirty="0">
                <a:solidFill>
                  <a:srgbClr val="000000"/>
                </a:solidFill>
              </a:rPr>
              <a:t> </a:t>
            </a:r>
            <a:r>
              <a:rPr lang="en-US" sz="2000" dirty="0" err="1">
                <a:solidFill>
                  <a:srgbClr val="000000"/>
                </a:solidFill>
              </a:rPr>
              <a:t>fragmentene</a:t>
            </a:r>
            <a:r>
              <a:rPr lang="en-US" sz="2000" dirty="0">
                <a:solidFill>
                  <a:srgbClr val="000000"/>
                </a:solidFill>
              </a:rPr>
              <a:t> </a:t>
            </a:r>
            <a:r>
              <a:rPr lang="en-US" sz="2000" dirty="0" err="1">
                <a:solidFill>
                  <a:srgbClr val="000000"/>
                </a:solidFill>
              </a:rPr>
              <a:t>er</a:t>
            </a:r>
            <a:r>
              <a:rPr lang="en-US" sz="2000" dirty="0">
                <a:solidFill>
                  <a:srgbClr val="000000"/>
                </a:solidFill>
              </a:rPr>
              <a:t> </a:t>
            </a:r>
            <a:r>
              <a:rPr lang="en-US" sz="2000" dirty="0" err="1">
                <a:solidFill>
                  <a:srgbClr val="000000"/>
                </a:solidFill>
              </a:rPr>
              <a:t>dødehavsrullene</a:t>
            </a:r>
            <a:r>
              <a:rPr lang="en-US" sz="2000" dirty="0">
                <a:solidFill>
                  <a:srgbClr val="000000"/>
                </a:solidFill>
              </a:rPr>
              <a:t> (250 f.kr. </a:t>
            </a:r>
            <a:r>
              <a:rPr lang="en-US" sz="2000" dirty="0" err="1">
                <a:solidFill>
                  <a:srgbClr val="000000"/>
                </a:solidFill>
              </a:rPr>
              <a:t>til</a:t>
            </a:r>
            <a:r>
              <a:rPr lang="en-US" sz="2000" dirty="0">
                <a:solidFill>
                  <a:srgbClr val="000000"/>
                </a:solidFill>
              </a:rPr>
              <a:t> 68 e.kr).</a:t>
            </a:r>
          </a:p>
        </p:txBody>
      </p:sp>
    </p:spTree>
    <p:extLst>
      <p:ext uri="{BB962C8B-B14F-4D97-AF65-F5344CB8AC3E}">
        <p14:creationId xmlns:p14="http://schemas.microsoft.com/office/powerpoint/2010/main" val="906504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3"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3745DBBF-86EA-4A6A-ACD0-D9860724CC78}"/>
              </a:ext>
            </a:extLst>
          </p:cNvPr>
          <p:cNvSpPr>
            <a:spLocks noGrp="1"/>
          </p:cNvSpPr>
          <p:nvPr>
            <p:ph type="title"/>
          </p:nvPr>
        </p:nvSpPr>
        <p:spPr>
          <a:xfrm>
            <a:off x="655320" y="365125"/>
            <a:ext cx="9013052" cy="1623312"/>
          </a:xfrm>
        </p:spPr>
        <p:txBody>
          <a:bodyPr anchor="b">
            <a:normAutofit/>
          </a:bodyPr>
          <a:lstStyle/>
          <a:p>
            <a:r>
              <a:rPr lang="en-US" sz="4000"/>
              <a:t>Hvordan ble den til? </a:t>
            </a:r>
          </a:p>
        </p:txBody>
      </p:sp>
      <p:cxnSp>
        <p:nvCxnSpPr>
          <p:cNvPr id="24"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Plassholder for innhold 2">
            <a:extLst>
              <a:ext uri="{FF2B5EF4-FFF2-40B4-BE49-F238E27FC236}">
                <a16:creationId xmlns:a16="http://schemas.microsoft.com/office/drawing/2014/main" id="{6C6C1E0A-938E-4573-A8DA-0DCBC0B3F0D8}"/>
              </a:ext>
            </a:extLst>
          </p:cNvPr>
          <p:cNvSpPr>
            <a:spLocks noGrp="1"/>
          </p:cNvSpPr>
          <p:nvPr>
            <p:ph idx="1"/>
          </p:nvPr>
        </p:nvSpPr>
        <p:spPr>
          <a:xfrm>
            <a:off x="655320" y="2644518"/>
            <a:ext cx="9013052" cy="3327251"/>
          </a:xfrm>
        </p:spPr>
        <p:txBody>
          <a:bodyPr>
            <a:normAutofit/>
          </a:bodyPr>
          <a:lstStyle/>
          <a:p>
            <a:r>
              <a:rPr lang="nb-NO" sz="2000"/>
              <a:t>Trolig har fortellingene blitt overlevert muntlig i starten. </a:t>
            </a:r>
          </a:p>
          <a:p>
            <a:r>
              <a:rPr lang="nb-NO" sz="2000"/>
              <a:t>De ‘</a:t>
            </a:r>
            <a:r>
              <a:rPr lang="nb-NO" sz="2000" i="1"/>
              <a:t>opprinnelige</a:t>
            </a:r>
            <a:r>
              <a:rPr lang="nb-NO" sz="2000"/>
              <a:t>’ nedskrivningene har vi ikke. </a:t>
            </a:r>
          </a:p>
          <a:p>
            <a:r>
              <a:rPr lang="nb-NO" sz="2000"/>
              <a:t> Moderne oversettelser bygger på Codex Leningradensis fra 1009 e.kr. </a:t>
            </a:r>
          </a:p>
          <a:p>
            <a:r>
              <a:rPr lang="nb-NO" sz="2000"/>
              <a:t>Codex Aleppo ca. 900 e.kr. </a:t>
            </a:r>
          </a:p>
          <a:p>
            <a:r>
              <a:rPr lang="nb-NO" sz="2000"/>
              <a:t>Eldre fragmenter finnes</a:t>
            </a:r>
          </a:p>
          <a:p>
            <a:r>
              <a:rPr lang="nb-NO" sz="2000"/>
              <a:t>Dødehavsrullene - </a:t>
            </a:r>
            <a:r>
              <a:rPr lang="en-US" sz="2000"/>
              <a:t>Over 80 000 fragment.   </a:t>
            </a:r>
            <a:endParaRPr lang="nb-NO" sz="2000"/>
          </a:p>
          <a:p>
            <a:r>
              <a:rPr lang="nb-NO" sz="2000"/>
              <a:t>Korrigerte tekster vi kjenner fra eldre oversettelser som greske Septuaginta, latinske Vulgata og syriske Peshitta, se for eksempel. 2.Sam. 24,16 og Salme 145,13. </a:t>
            </a:r>
          </a:p>
        </p:txBody>
      </p:sp>
    </p:spTree>
    <p:extLst>
      <p:ext uri="{BB962C8B-B14F-4D97-AF65-F5344CB8AC3E}">
        <p14:creationId xmlns:p14="http://schemas.microsoft.com/office/powerpoint/2010/main" val="314920623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B34305AA-D8C1-40C9-8A22-EC49704D107D}"/>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kern="1200" dirty="0" err="1">
                <a:solidFill>
                  <a:schemeClr val="tx1"/>
                </a:solidFill>
                <a:latin typeface="+mj-lt"/>
                <a:ea typeface="+mj-ea"/>
                <a:cs typeface="+mj-cs"/>
              </a:rPr>
              <a:t>Hvalvik</a:t>
            </a:r>
            <a:r>
              <a:rPr lang="en-US" kern="1200" dirty="0">
                <a:solidFill>
                  <a:schemeClr val="tx1"/>
                </a:solidFill>
                <a:latin typeface="+mj-lt"/>
                <a:ea typeface="+mj-ea"/>
                <a:cs typeface="+mj-cs"/>
              </a:rPr>
              <a:t> &amp; </a:t>
            </a:r>
            <a:r>
              <a:rPr lang="en-US" kern="1200" dirty="0" err="1">
                <a:solidFill>
                  <a:schemeClr val="tx1"/>
                </a:solidFill>
                <a:latin typeface="+mj-lt"/>
                <a:ea typeface="+mj-ea"/>
                <a:cs typeface="+mj-cs"/>
              </a:rPr>
              <a:t>Stordalen</a:t>
            </a:r>
            <a:r>
              <a:rPr lang="en-US" kern="1200" dirty="0">
                <a:solidFill>
                  <a:schemeClr val="tx1"/>
                </a:solidFill>
                <a:latin typeface="+mj-lt"/>
                <a:ea typeface="+mj-ea"/>
                <a:cs typeface="+mj-cs"/>
              </a:rPr>
              <a:t> 1999, s. 23</a:t>
            </a:r>
          </a:p>
        </p:txBody>
      </p:sp>
      <p:pic>
        <p:nvPicPr>
          <p:cNvPr id="3" name="Bilde 2">
            <a:extLst>
              <a:ext uri="{FF2B5EF4-FFF2-40B4-BE49-F238E27FC236}">
                <a16:creationId xmlns:a16="http://schemas.microsoft.com/office/drawing/2014/main" id="{15B34524-E785-4C38-9BA3-AE2B68B0E464}"/>
              </a:ext>
            </a:extLst>
          </p:cNvPr>
          <p:cNvPicPr>
            <a:picLocks noChangeAspect="1"/>
          </p:cNvPicPr>
          <p:nvPr/>
        </p:nvPicPr>
        <p:blipFill>
          <a:blip r:embed="rId3"/>
          <a:stretch>
            <a:fillRect/>
          </a:stretch>
        </p:blipFill>
        <p:spPr>
          <a:xfrm>
            <a:off x="828675" y="2347711"/>
            <a:ext cx="10525125" cy="3307167"/>
          </a:xfrm>
          <a:prstGeom prst="rect">
            <a:avLst/>
          </a:prstGeom>
        </p:spPr>
      </p:pic>
    </p:spTree>
    <p:extLst>
      <p:ext uri="{BB962C8B-B14F-4D97-AF65-F5344CB8AC3E}">
        <p14:creationId xmlns:p14="http://schemas.microsoft.com/office/powerpoint/2010/main" val="749506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6" name="Plassholder for innhold 5" descr="Et bilde som inneholder innendørs, vegg, kabinett, sitter&#10;&#10;Automatisk generert beskrivelse">
            <a:extLst>
              <a:ext uri="{FF2B5EF4-FFF2-40B4-BE49-F238E27FC236}">
                <a16:creationId xmlns:a16="http://schemas.microsoft.com/office/drawing/2014/main" id="{FB16C158-592B-446E-92C8-9F458F7D222D}"/>
              </a:ext>
            </a:extLst>
          </p:cNvPr>
          <p:cNvPicPr>
            <a:picLocks noGrp="1" noChangeAspect="1"/>
          </p:cNvPicPr>
          <p:nvPr>
            <p:ph sz="half" idx="2"/>
          </p:nvPr>
        </p:nvPicPr>
        <p:blipFill rotWithShape="1">
          <a:blip r:embed="rId4">
            <a:alphaModFix/>
          </a:blip>
          <a:srcRect l="27390" r="10374" b="-1"/>
          <a:stretch/>
        </p:blipFill>
        <p:spPr>
          <a:xfrm>
            <a:off x="5797543" y="10"/>
            <a:ext cx="6394152" cy="6857990"/>
          </a:xfrm>
          <a:prstGeom prst="rect">
            <a:avLst/>
          </a:prstGeom>
        </p:spPr>
      </p:pic>
      <p:sp>
        <p:nvSpPr>
          <p:cNvPr id="2" name="Tittel 1">
            <a:extLst>
              <a:ext uri="{FF2B5EF4-FFF2-40B4-BE49-F238E27FC236}">
                <a16:creationId xmlns:a16="http://schemas.microsoft.com/office/drawing/2014/main" id="{643EF4C7-C76E-4EF3-8B5F-01128E5103C0}"/>
              </a:ext>
            </a:extLst>
          </p:cNvPr>
          <p:cNvSpPr>
            <a:spLocks noGrp="1"/>
          </p:cNvSpPr>
          <p:nvPr>
            <p:ph type="title"/>
          </p:nvPr>
        </p:nvSpPr>
        <p:spPr>
          <a:xfrm>
            <a:off x="804998" y="798445"/>
            <a:ext cx="4803636" cy="1311664"/>
          </a:xfrm>
        </p:spPr>
        <p:txBody>
          <a:bodyPr vert="horz" lIns="91440" tIns="45720" rIns="91440" bIns="45720" rtlCol="0" anchor="ctr">
            <a:normAutofit/>
          </a:bodyPr>
          <a:lstStyle/>
          <a:p>
            <a:r>
              <a:rPr lang="en-US">
                <a:solidFill>
                  <a:srgbClr val="000000"/>
                </a:solidFill>
              </a:rPr>
              <a:t>Hvilke type verk?</a:t>
            </a:r>
          </a:p>
        </p:txBody>
      </p:sp>
      <p:sp>
        <p:nvSpPr>
          <p:cNvPr id="3" name="Plassholder for innhold 2">
            <a:extLst>
              <a:ext uri="{FF2B5EF4-FFF2-40B4-BE49-F238E27FC236}">
                <a16:creationId xmlns:a16="http://schemas.microsoft.com/office/drawing/2014/main" id="{BFAA4101-51F0-4779-A741-56A86CB0D2B2}"/>
              </a:ext>
            </a:extLst>
          </p:cNvPr>
          <p:cNvSpPr>
            <a:spLocks noGrp="1"/>
          </p:cNvSpPr>
          <p:nvPr>
            <p:ph sz="half" idx="1"/>
          </p:nvPr>
        </p:nvSpPr>
        <p:spPr>
          <a:xfrm>
            <a:off x="804997" y="2272143"/>
            <a:ext cx="4706803" cy="3788830"/>
          </a:xfrm>
        </p:spPr>
        <p:txBody>
          <a:bodyPr vert="horz" lIns="91440" tIns="45720" rIns="91440" bIns="45720" rtlCol="0" anchor="ctr">
            <a:normAutofit/>
          </a:bodyPr>
          <a:lstStyle/>
          <a:p>
            <a:pPr>
              <a:lnSpc>
                <a:spcPct val="150000"/>
              </a:lnSpc>
            </a:pPr>
            <a:r>
              <a:rPr lang="en-US" sz="2000" b="1" dirty="0" err="1">
                <a:solidFill>
                  <a:srgbClr val="000000"/>
                </a:solidFill>
              </a:rPr>
              <a:t>Hovedsjangre</a:t>
            </a:r>
            <a:r>
              <a:rPr lang="en-US" sz="2000" b="1" dirty="0">
                <a:solidFill>
                  <a:srgbClr val="000000"/>
                </a:solidFill>
              </a:rPr>
              <a:t>: </a:t>
            </a:r>
            <a:br>
              <a:rPr lang="en-US" sz="2000" dirty="0">
                <a:solidFill>
                  <a:srgbClr val="000000"/>
                </a:solidFill>
              </a:rPr>
            </a:br>
            <a:br>
              <a:rPr lang="en-US" sz="2000" dirty="0">
                <a:solidFill>
                  <a:srgbClr val="000000"/>
                </a:solidFill>
              </a:rPr>
            </a:br>
            <a:r>
              <a:rPr lang="en-US" sz="2000" dirty="0">
                <a:solidFill>
                  <a:srgbClr val="000000"/>
                </a:solidFill>
              </a:rPr>
              <a:t>- </a:t>
            </a:r>
            <a:r>
              <a:rPr lang="en-US" sz="2000" dirty="0" err="1">
                <a:solidFill>
                  <a:srgbClr val="000000"/>
                </a:solidFill>
              </a:rPr>
              <a:t>historieverk</a:t>
            </a:r>
            <a:br>
              <a:rPr lang="en-US" sz="2000" dirty="0">
                <a:solidFill>
                  <a:srgbClr val="000000"/>
                </a:solidFill>
              </a:rPr>
            </a:br>
            <a:r>
              <a:rPr lang="en-US" sz="2000" dirty="0">
                <a:solidFill>
                  <a:srgbClr val="000000"/>
                </a:solidFill>
              </a:rPr>
              <a:t>- </a:t>
            </a:r>
            <a:r>
              <a:rPr lang="en-US" sz="2000" dirty="0" err="1">
                <a:solidFill>
                  <a:srgbClr val="000000"/>
                </a:solidFill>
              </a:rPr>
              <a:t>historienoveller</a:t>
            </a:r>
            <a:br>
              <a:rPr lang="en-US" sz="2000" dirty="0">
                <a:solidFill>
                  <a:srgbClr val="000000"/>
                </a:solidFill>
              </a:rPr>
            </a:br>
            <a:r>
              <a:rPr lang="en-US" sz="2000" dirty="0">
                <a:solidFill>
                  <a:srgbClr val="000000"/>
                </a:solidFill>
              </a:rPr>
              <a:t>- </a:t>
            </a:r>
            <a:r>
              <a:rPr lang="en-US" sz="2000" dirty="0" err="1">
                <a:solidFill>
                  <a:srgbClr val="000000"/>
                </a:solidFill>
              </a:rPr>
              <a:t>poetiske</a:t>
            </a:r>
            <a:r>
              <a:rPr lang="en-US" sz="2000" dirty="0">
                <a:solidFill>
                  <a:srgbClr val="000000"/>
                </a:solidFill>
              </a:rPr>
              <a:t> </a:t>
            </a:r>
            <a:r>
              <a:rPr lang="en-US" sz="2000" dirty="0" err="1">
                <a:solidFill>
                  <a:srgbClr val="000000"/>
                </a:solidFill>
              </a:rPr>
              <a:t>bøker</a:t>
            </a:r>
            <a:br>
              <a:rPr lang="en-US" sz="2000" dirty="0">
                <a:solidFill>
                  <a:srgbClr val="000000"/>
                </a:solidFill>
              </a:rPr>
            </a:br>
            <a:r>
              <a:rPr lang="en-US" sz="2000" dirty="0">
                <a:solidFill>
                  <a:srgbClr val="000000"/>
                </a:solidFill>
              </a:rPr>
              <a:t>- </a:t>
            </a:r>
            <a:r>
              <a:rPr lang="en-US" sz="2000" dirty="0" err="1">
                <a:solidFill>
                  <a:srgbClr val="000000"/>
                </a:solidFill>
              </a:rPr>
              <a:t>visdomsteologiske</a:t>
            </a:r>
            <a:r>
              <a:rPr lang="en-US" sz="2000" dirty="0">
                <a:solidFill>
                  <a:srgbClr val="000000"/>
                </a:solidFill>
              </a:rPr>
              <a:t> </a:t>
            </a:r>
            <a:r>
              <a:rPr lang="en-US" sz="2000" dirty="0" err="1">
                <a:solidFill>
                  <a:srgbClr val="000000"/>
                </a:solidFill>
              </a:rPr>
              <a:t>bøker</a:t>
            </a:r>
            <a:br>
              <a:rPr lang="en-US" sz="2000" dirty="0">
                <a:solidFill>
                  <a:srgbClr val="000000"/>
                </a:solidFill>
              </a:rPr>
            </a:br>
            <a:r>
              <a:rPr lang="en-US" sz="2000" dirty="0">
                <a:solidFill>
                  <a:srgbClr val="000000"/>
                </a:solidFill>
              </a:rPr>
              <a:t>- </a:t>
            </a:r>
            <a:r>
              <a:rPr lang="en-US" sz="2000" dirty="0" err="1">
                <a:solidFill>
                  <a:srgbClr val="000000"/>
                </a:solidFill>
              </a:rPr>
              <a:t>profetiske</a:t>
            </a:r>
            <a:r>
              <a:rPr lang="en-US" sz="2000" dirty="0">
                <a:solidFill>
                  <a:srgbClr val="000000"/>
                </a:solidFill>
              </a:rPr>
              <a:t> </a:t>
            </a:r>
            <a:r>
              <a:rPr lang="en-US" sz="2000" dirty="0" err="1">
                <a:solidFill>
                  <a:srgbClr val="000000"/>
                </a:solidFill>
              </a:rPr>
              <a:t>bøker</a:t>
            </a:r>
            <a:br>
              <a:rPr lang="en-US" sz="2000" dirty="0">
                <a:solidFill>
                  <a:srgbClr val="000000"/>
                </a:solidFill>
              </a:rPr>
            </a:br>
            <a:r>
              <a:rPr lang="en-US" sz="2000" dirty="0">
                <a:solidFill>
                  <a:srgbClr val="000000"/>
                </a:solidFill>
              </a:rPr>
              <a:t>- </a:t>
            </a:r>
            <a:r>
              <a:rPr lang="en-US" sz="2000" dirty="0" err="1">
                <a:solidFill>
                  <a:srgbClr val="000000"/>
                </a:solidFill>
              </a:rPr>
              <a:t>apokalyptiske</a:t>
            </a:r>
            <a:r>
              <a:rPr lang="en-US" sz="2000" dirty="0">
                <a:solidFill>
                  <a:srgbClr val="000000"/>
                </a:solidFill>
              </a:rPr>
              <a:t> </a:t>
            </a:r>
            <a:r>
              <a:rPr lang="en-US" sz="2000" dirty="0" err="1">
                <a:solidFill>
                  <a:srgbClr val="000000"/>
                </a:solidFill>
              </a:rPr>
              <a:t>tekster</a:t>
            </a:r>
            <a:endParaRPr lang="en-US" sz="2000" dirty="0">
              <a:solidFill>
                <a:srgbClr val="000000"/>
              </a:solidFill>
            </a:endParaRPr>
          </a:p>
        </p:txBody>
      </p:sp>
    </p:spTree>
    <p:extLst>
      <p:ext uri="{BB962C8B-B14F-4D97-AF65-F5344CB8AC3E}">
        <p14:creationId xmlns:p14="http://schemas.microsoft.com/office/powerpoint/2010/main" val="3679203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a:extLst>
              <a:ext uri="{FF2B5EF4-FFF2-40B4-BE49-F238E27FC236}">
                <a16:creationId xmlns:a16="http://schemas.microsoft.com/office/drawing/2014/main" id="{D24100F6-C8C0-4F37-852A-BB9EBDB458E4}"/>
              </a:ext>
            </a:extLst>
          </p:cNvPr>
          <p:cNvPicPr>
            <a:picLocks noChangeAspect="1"/>
          </p:cNvPicPr>
          <p:nvPr/>
        </p:nvPicPr>
        <p:blipFill>
          <a:blip r:embed="rId3"/>
          <a:stretch>
            <a:fillRect/>
          </a:stretch>
        </p:blipFill>
        <p:spPr>
          <a:xfrm>
            <a:off x="643467" y="865269"/>
            <a:ext cx="10905066" cy="5127461"/>
          </a:xfrm>
          <a:prstGeom prst="rect">
            <a:avLst/>
          </a:prstGeom>
        </p:spPr>
      </p:pic>
    </p:spTree>
    <p:extLst>
      <p:ext uri="{BB962C8B-B14F-4D97-AF65-F5344CB8AC3E}">
        <p14:creationId xmlns:p14="http://schemas.microsoft.com/office/powerpoint/2010/main" val="119188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E60F69-A595-43B6-A198-3DB4767D20F4}"/>
              </a:ext>
            </a:extLst>
          </p:cNvPr>
          <p:cNvSpPr>
            <a:spLocks noGrp="1"/>
          </p:cNvSpPr>
          <p:nvPr>
            <p:ph type="title"/>
          </p:nvPr>
        </p:nvSpPr>
        <p:spPr/>
        <p:txBody>
          <a:bodyPr/>
          <a:lstStyle/>
          <a:p>
            <a:r>
              <a:rPr lang="en-US" dirty="0" err="1"/>
              <a:t>Sjangere</a:t>
            </a:r>
            <a:endParaRPr lang="en-US" dirty="0"/>
          </a:p>
        </p:txBody>
      </p:sp>
      <p:sp>
        <p:nvSpPr>
          <p:cNvPr id="3" name="Plassholder for innhold 2">
            <a:extLst>
              <a:ext uri="{FF2B5EF4-FFF2-40B4-BE49-F238E27FC236}">
                <a16:creationId xmlns:a16="http://schemas.microsoft.com/office/drawing/2014/main" id="{076B0C8F-49C0-4072-8E18-A80262C1C39A}"/>
              </a:ext>
            </a:extLst>
          </p:cNvPr>
          <p:cNvSpPr>
            <a:spLocks noGrp="1"/>
          </p:cNvSpPr>
          <p:nvPr>
            <p:ph sz="half" idx="1"/>
          </p:nvPr>
        </p:nvSpPr>
        <p:spPr/>
        <p:txBody>
          <a:bodyPr>
            <a:normAutofit lnSpcReduction="10000"/>
          </a:bodyPr>
          <a:lstStyle/>
          <a:p>
            <a:r>
              <a:rPr lang="en-US" b="1" dirty="0" err="1"/>
              <a:t>Historieverk</a:t>
            </a:r>
            <a:r>
              <a:rPr lang="en-US" b="1" dirty="0"/>
              <a:t>: </a:t>
            </a:r>
            <a:r>
              <a:rPr lang="en-US" dirty="0" err="1"/>
              <a:t>Samlinger</a:t>
            </a:r>
            <a:r>
              <a:rPr lang="en-US" dirty="0"/>
              <a:t> av </a:t>
            </a:r>
            <a:r>
              <a:rPr lang="en-US" dirty="0" err="1"/>
              <a:t>historie</a:t>
            </a:r>
            <a:r>
              <a:rPr lang="en-US" dirty="0"/>
              <a:t> med </a:t>
            </a:r>
            <a:r>
              <a:rPr lang="en-US" dirty="0" err="1"/>
              <a:t>referanser</a:t>
            </a:r>
            <a:r>
              <a:rPr lang="en-US" dirty="0"/>
              <a:t> </a:t>
            </a:r>
            <a:r>
              <a:rPr lang="en-US" dirty="0" err="1"/>
              <a:t>til</a:t>
            </a:r>
            <a:r>
              <a:rPr lang="en-US" dirty="0"/>
              <a:t> </a:t>
            </a:r>
            <a:r>
              <a:rPr lang="en-US" dirty="0" err="1"/>
              <a:t>eldre</a:t>
            </a:r>
            <a:r>
              <a:rPr lang="en-US" dirty="0"/>
              <a:t> </a:t>
            </a:r>
            <a:r>
              <a:rPr lang="en-US" dirty="0" err="1"/>
              <a:t>kilder</a:t>
            </a:r>
            <a:r>
              <a:rPr lang="en-US" dirty="0"/>
              <a:t>. </a:t>
            </a:r>
          </a:p>
          <a:p>
            <a:r>
              <a:rPr lang="en-US" b="1" dirty="0" err="1"/>
              <a:t>Beretning</a:t>
            </a:r>
            <a:r>
              <a:rPr lang="en-US" b="1" dirty="0"/>
              <a:t>: </a:t>
            </a:r>
            <a:r>
              <a:rPr lang="en-US" dirty="0" err="1"/>
              <a:t>minimalistiske</a:t>
            </a:r>
            <a:r>
              <a:rPr lang="en-US" dirty="0"/>
              <a:t> </a:t>
            </a:r>
            <a:r>
              <a:rPr lang="en-US" dirty="0" err="1"/>
              <a:t>gjengivelser</a:t>
            </a:r>
            <a:r>
              <a:rPr lang="en-US" dirty="0"/>
              <a:t> av </a:t>
            </a:r>
            <a:r>
              <a:rPr lang="en-US" dirty="0" err="1"/>
              <a:t>hendelser</a:t>
            </a:r>
            <a:r>
              <a:rPr lang="en-US" dirty="0"/>
              <a:t>. </a:t>
            </a:r>
          </a:p>
          <a:p>
            <a:r>
              <a:rPr lang="en-US" b="1" dirty="0" err="1"/>
              <a:t>Fortelling</a:t>
            </a:r>
            <a:r>
              <a:rPr lang="en-US" b="1" dirty="0"/>
              <a:t>: </a:t>
            </a:r>
            <a:r>
              <a:rPr lang="en-US" dirty="0" err="1"/>
              <a:t>fortellertekster</a:t>
            </a:r>
            <a:r>
              <a:rPr lang="en-US" dirty="0"/>
              <a:t> med </a:t>
            </a:r>
            <a:r>
              <a:rPr lang="en-US" dirty="0" err="1"/>
              <a:t>rik</a:t>
            </a:r>
            <a:r>
              <a:rPr lang="en-US" dirty="0"/>
              <a:t> </a:t>
            </a:r>
            <a:r>
              <a:rPr lang="en-US" dirty="0" err="1"/>
              <a:t>fortellingslogikk</a:t>
            </a:r>
            <a:r>
              <a:rPr lang="en-US" dirty="0"/>
              <a:t>. </a:t>
            </a:r>
          </a:p>
          <a:p>
            <a:r>
              <a:rPr lang="en-US" b="1" dirty="0" err="1"/>
              <a:t>Novelle</a:t>
            </a:r>
            <a:r>
              <a:rPr lang="en-US" b="1" dirty="0"/>
              <a:t>: </a:t>
            </a:r>
            <a:r>
              <a:rPr lang="en-US" dirty="0" err="1"/>
              <a:t>mindre</a:t>
            </a:r>
            <a:r>
              <a:rPr lang="en-US" dirty="0"/>
              <a:t> </a:t>
            </a:r>
            <a:r>
              <a:rPr lang="en-US" dirty="0" err="1"/>
              <a:t>tydelig</a:t>
            </a:r>
            <a:r>
              <a:rPr lang="en-US" dirty="0"/>
              <a:t> </a:t>
            </a:r>
            <a:r>
              <a:rPr lang="en-US" dirty="0" err="1"/>
              <a:t>forbindelse</a:t>
            </a:r>
            <a:r>
              <a:rPr lang="en-US" dirty="0"/>
              <a:t> </a:t>
            </a:r>
            <a:r>
              <a:rPr lang="en-US" dirty="0" err="1"/>
              <a:t>til</a:t>
            </a:r>
            <a:r>
              <a:rPr lang="en-US" dirty="0"/>
              <a:t> </a:t>
            </a:r>
            <a:r>
              <a:rPr lang="en-US" dirty="0" err="1"/>
              <a:t>kilder</a:t>
            </a:r>
            <a:r>
              <a:rPr lang="en-US" dirty="0"/>
              <a:t>. </a:t>
            </a:r>
          </a:p>
          <a:p>
            <a:r>
              <a:rPr lang="en-US" b="1" dirty="0" err="1"/>
              <a:t>Liste</a:t>
            </a:r>
            <a:r>
              <a:rPr lang="en-US" b="1" dirty="0"/>
              <a:t>: </a:t>
            </a:r>
            <a:r>
              <a:rPr lang="en-US" dirty="0" err="1"/>
              <a:t>opprammsing</a:t>
            </a:r>
            <a:r>
              <a:rPr lang="en-US" dirty="0"/>
              <a:t> av </a:t>
            </a:r>
            <a:r>
              <a:rPr lang="en-US" dirty="0" err="1"/>
              <a:t>feks</a:t>
            </a:r>
            <a:r>
              <a:rPr lang="en-US" dirty="0"/>
              <a:t>. </a:t>
            </a:r>
            <a:r>
              <a:rPr lang="en-US" dirty="0" err="1"/>
              <a:t>Ættetavler</a:t>
            </a:r>
            <a:r>
              <a:rPr lang="en-US" dirty="0"/>
              <a:t> </a:t>
            </a:r>
            <a:r>
              <a:rPr lang="en-US" dirty="0" err="1"/>
              <a:t>eller</a:t>
            </a:r>
            <a:r>
              <a:rPr lang="en-US" dirty="0"/>
              <a:t> </a:t>
            </a:r>
            <a:r>
              <a:rPr lang="en-US" dirty="0" err="1"/>
              <a:t>lignende</a:t>
            </a:r>
            <a:r>
              <a:rPr lang="en-US" dirty="0"/>
              <a:t>.</a:t>
            </a:r>
          </a:p>
        </p:txBody>
      </p:sp>
      <p:sp>
        <p:nvSpPr>
          <p:cNvPr id="4" name="Plassholder for innhold 3">
            <a:extLst>
              <a:ext uri="{FF2B5EF4-FFF2-40B4-BE49-F238E27FC236}">
                <a16:creationId xmlns:a16="http://schemas.microsoft.com/office/drawing/2014/main" id="{FCE636E1-A412-434E-ABFD-3709F128508D}"/>
              </a:ext>
            </a:extLst>
          </p:cNvPr>
          <p:cNvSpPr>
            <a:spLocks noGrp="1"/>
          </p:cNvSpPr>
          <p:nvPr>
            <p:ph sz="half" idx="2"/>
          </p:nvPr>
        </p:nvSpPr>
        <p:spPr/>
        <p:txBody>
          <a:bodyPr>
            <a:normAutofit lnSpcReduction="10000"/>
          </a:bodyPr>
          <a:lstStyle/>
          <a:p>
            <a:r>
              <a:rPr lang="en-US" b="1" dirty="0" err="1"/>
              <a:t>Fabel</a:t>
            </a:r>
            <a:r>
              <a:rPr lang="en-US" dirty="0"/>
              <a:t>: Et </a:t>
            </a:r>
            <a:r>
              <a:rPr lang="en-US" dirty="0" err="1"/>
              <a:t>didaktisk</a:t>
            </a:r>
            <a:r>
              <a:rPr lang="en-US" dirty="0"/>
              <a:t> grep </a:t>
            </a:r>
            <a:r>
              <a:rPr lang="en-US" dirty="0" err="1"/>
              <a:t>hvor</a:t>
            </a:r>
            <a:r>
              <a:rPr lang="en-US" dirty="0"/>
              <a:t> </a:t>
            </a:r>
            <a:r>
              <a:rPr lang="en-US" dirty="0" err="1"/>
              <a:t>dyr</a:t>
            </a:r>
            <a:r>
              <a:rPr lang="en-US" dirty="0"/>
              <a:t> og planter </a:t>
            </a:r>
            <a:r>
              <a:rPr lang="en-US" dirty="0" err="1"/>
              <a:t>får</a:t>
            </a:r>
            <a:r>
              <a:rPr lang="en-US" dirty="0"/>
              <a:t> </a:t>
            </a:r>
            <a:r>
              <a:rPr lang="en-US" dirty="0" err="1"/>
              <a:t>menneskelige</a:t>
            </a:r>
            <a:r>
              <a:rPr lang="en-US" dirty="0"/>
              <a:t> </a:t>
            </a:r>
            <a:r>
              <a:rPr lang="en-US" dirty="0" err="1"/>
              <a:t>egenskaper</a:t>
            </a:r>
            <a:r>
              <a:rPr lang="en-US" dirty="0"/>
              <a:t>. </a:t>
            </a:r>
          </a:p>
          <a:p>
            <a:r>
              <a:rPr lang="en-US" b="1" dirty="0" err="1"/>
              <a:t>Fortelling</a:t>
            </a:r>
            <a:r>
              <a:rPr lang="en-US" b="1" dirty="0"/>
              <a:t> </a:t>
            </a:r>
            <a:r>
              <a:rPr lang="en-US" b="1" dirty="0" err="1"/>
              <a:t>i</a:t>
            </a:r>
            <a:r>
              <a:rPr lang="en-US" b="1" dirty="0"/>
              <a:t> </a:t>
            </a:r>
            <a:r>
              <a:rPr lang="en-US" b="1" dirty="0" err="1"/>
              <a:t>eller</a:t>
            </a:r>
            <a:r>
              <a:rPr lang="en-US" b="1" dirty="0"/>
              <a:t> </a:t>
            </a:r>
            <a:r>
              <a:rPr lang="en-US" b="1" dirty="0" err="1"/>
              <a:t>gjennom</a:t>
            </a:r>
            <a:r>
              <a:rPr lang="en-US" b="1" dirty="0"/>
              <a:t> </a:t>
            </a:r>
            <a:r>
              <a:rPr lang="en-US" b="1" dirty="0" err="1"/>
              <a:t>taler</a:t>
            </a:r>
            <a:endParaRPr lang="en-US" b="1" dirty="0"/>
          </a:p>
          <a:p>
            <a:r>
              <a:rPr lang="en-US" b="1" dirty="0" err="1"/>
              <a:t>Taler</a:t>
            </a:r>
            <a:r>
              <a:rPr lang="en-US" b="1" dirty="0"/>
              <a:t>: </a:t>
            </a:r>
            <a:r>
              <a:rPr lang="en-US" dirty="0" err="1"/>
              <a:t>ikke</a:t>
            </a:r>
            <a:r>
              <a:rPr lang="en-US" dirty="0"/>
              <a:t> </a:t>
            </a:r>
            <a:r>
              <a:rPr lang="en-US" dirty="0" err="1"/>
              <a:t>fortellende</a:t>
            </a:r>
            <a:r>
              <a:rPr lang="en-US" dirty="0"/>
              <a:t>, </a:t>
            </a:r>
            <a:r>
              <a:rPr lang="en-US" dirty="0" err="1"/>
              <a:t>gjerne</a:t>
            </a:r>
            <a:r>
              <a:rPr lang="en-US" dirty="0"/>
              <a:t> </a:t>
            </a:r>
            <a:r>
              <a:rPr lang="en-US" dirty="0" err="1"/>
              <a:t>tolkende</a:t>
            </a:r>
            <a:r>
              <a:rPr lang="en-US" dirty="0"/>
              <a:t>. </a:t>
            </a:r>
          </a:p>
          <a:p>
            <a:r>
              <a:rPr lang="en-US" b="1" dirty="0" err="1"/>
              <a:t>Poesi</a:t>
            </a:r>
            <a:r>
              <a:rPr lang="en-US" dirty="0"/>
              <a:t> </a:t>
            </a:r>
          </a:p>
          <a:p>
            <a:r>
              <a:rPr lang="en-US" b="1" dirty="0"/>
              <a:t>Lover</a:t>
            </a:r>
          </a:p>
          <a:p>
            <a:r>
              <a:rPr lang="en-US" b="1" dirty="0" err="1"/>
              <a:t>Brev</a:t>
            </a:r>
            <a:endParaRPr lang="en-US" b="1" dirty="0"/>
          </a:p>
          <a:p>
            <a:r>
              <a:rPr lang="en-US" b="1" dirty="0" err="1"/>
              <a:t>Profeti</a:t>
            </a:r>
            <a:r>
              <a:rPr lang="en-US" b="1" dirty="0"/>
              <a:t>: </a:t>
            </a:r>
            <a:r>
              <a:rPr lang="en-US" dirty="0"/>
              <a:t>Med </a:t>
            </a:r>
            <a:r>
              <a:rPr lang="en-US" dirty="0" err="1"/>
              <a:t>skue</a:t>
            </a:r>
            <a:r>
              <a:rPr lang="en-US" dirty="0"/>
              <a:t> </a:t>
            </a:r>
            <a:r>
              <a:rPr lang="en-US" dirty="0" err="1"/>
              <a:t>på</a:t>
            </a:r>
            <a:r>
              <a:rPr lang="en-US" dirty="0"/>
              <a:t> </a:t>
            </a:r>
            <a:r>
              <a:rPr lang="en-US" dirty="0" err="1"/>
              <a:t>fremtiden</a:t>
            </a:r>
            <a:r>
              <a:rPr lang="en-US" dirty="0"/>
              <a:t>.</a:t>
            </a:r>
          </a:p>
          <a:p>
            <a:endParaRPr lang="en-US" b="1" dirty="0"/>
          </a:p>
          <a:p>
            <a:endParaRPr lang="en-US" dirty="0"/>
          </a:p>
        </p:txBody>
      </p:sp>
    </p:spTree>
    <p:extLst>
      <p:ext uri="{BB962C8B-B14F-4D97-AF65-F5344CB8AC3E}">
        <p14:creationId xmlns:p14="http://schemas.microsoft.com/office/powerpoint/2010/main" val="1904658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C85EBD-2ABC-46BF-9923-FCA346393027}"/>
              </a:ext>
            </a:extLst>
          </p:cNvPr>
          <p:cNvSpPr>
            <a:spLocks noGrp="1"/>
          </p:cNvSpPr>
          <p:nvPr>
            <p:ph type="title"/>
          </p:nvPr>
        </p:nvSpPr>
        <p:spPr/>
        <p:txBody>
          <a:bodyPr/>
          <a:lstStyle/>
          <a:p>
            <a:r>
              <a:rPr lang="en-US" dirty="0" err="1"/>
              <a:t>Hva</a:t>
            </a:r>
            <a:r>
              <a:rPr lang="en-US" dirty="0"/>
              <a:t> </a:t>
            </a:r>
            <a:r>
              <a:rPr lang="en-US" dirty="0" err="1"/>
              <a:t>vil</a:t>
            </a:r>
            <a:r>
              <a:rPr lang="en-US" dirty="0"/>
              <a:t> det </a:t>
            </a:r>
            <a:r>
              <a:rPr lang="en-US" dirty="0" err="1"/>
              <a:t>si</a:t>
            </a:r>
            <a:r>
              <a:rPr lang="en-US" dirty="0"/>
              <a:t> for </a:t>
            </a:r>
            <a:r>
              <a:rPr lang="en-US" dirty="0" err="1"/>
              <a:t>oss</a:t>
            </a:r>
            <a:r>
              <a:rPr lang="en-US" dirty="0"/>
              <a:t>? </a:t>
            </a:r>
          </a:p>
        </p:txBody>
      </p:sp>
      <p:sp>
        <p:nvSpPr>
          <p:cNvPr id="3" name="Plassholder for innhold 2">
            <a:extLst>
              <a:ext uri="{FF2B5EF4-FFF2-40B4-BE49-F238E27FC236}">
                <a16:creationId xmlns:a16="http://schemas.microsoft.com/office/drawing/2014/main" id="{C7BA9570-C41F-41C9-825C-6FD95580F05D}"/>
              </a:ext>
            </a:extLst>
          </p:cNvPr>
          <p:cNvSpPr>
            <a:spLocks noGrp="1"/>
          </p:cNvSpPr>
          <p:nvPr>
            <p:ph sz="half" idx="1"/>
          </p:nvPr>
        </p:nvSpPr>
        <p:spPr>
          <a:xfrm>
            <a:off x="838200" y="3271834"/>
            <a:ext cx="5181600" cy="1603375"/>
          </a:xfrm>
        </p:spPr>
        <p:txBody>
          <a:bodyPr/>
          <a:lstStyle/>
          <a:p>
            <a:r>
              <a:rPr lang="en-US" dirty="0" err="1"/>
              <a:t>Frarøver</a:t>
            </a:r>
            <a:r>
              <a:rPr lang="en-US" dirty="0"/>
              <a:t> det </a:t>
            </a:r>
            <a:r>
              <a:rPr lang="en-US" dirty="0" err="1"/>
              <a:t>troverdighet</a:t>
            </a:r>
            <a:r>
              <a:rPr lang="en-US" dirty="0"/>
              <a:t> </a:t>
            </a:r>
            <a:r>
              <a:rPr lang="en-US" dirty="0" err="1"/>
              <a:t>eller</a:t>
            </a:r>
            <a:r>
              <a:rPr lang="en-US" dirty="0"/>
              <a:t> </a:t>
            </a:r>
            <a:r>
              <a:rPr lang="en-US" dirty="0" err="1"/>
              <a:t>skaper</a:t>
            </a:r>
            <a:r>
              <a:rPr lang="en-US" dirty="0"/>
              <a:t> det </a:t>
            </a:r>
            <a:r>
              <a:rPr lang="en-US" dirty="0" err="1"/>
              <a:t>mer</a:t>
            </a:r>
            <a:r>
              <a:rPr lang="en-US" dirty="0"/>
              <a:t> </a:t>
            </a:r>
            <a:r>
              <a:rPr lang="en-US" dirty="0" err="1"/>
              <a:t>troverdighet</a:t>
            </a:r>
            <a:r>
              <a:rPr lang="en-US" dirty="0"/>
              <a:t>? </a:t>
            </a:r>
          </a:p>
          <a:p>
            <a:r>
              <a:rPr lang="en-US" dirty="0" err="1"/>
              <a:t>Enkle</a:t>
            </a:r>
            <a:r>
              <a:rPr lang="en-US" dirty="0"/>
              <a:t> </a:t>
            </a:r>
            <a:r>
              <a:rPr lang="en-US" dirty="0" err="1"/>
              <a:t>beskrivelser</a:t>
            </a:r>
            <a:r>
              <a:rPr lang="en-US" dirty="0"/>
              <a:t> </a:t>
            </a:r>
            <a:r>
              <a:rPr lang="en-US" dirty="0" err="1"/>
              <a:t>omfavner</a:t>
            </a:r>
            <a:r>
              <a:rPr lang="en-US" dirty="0"/>
              <a:t> </a:t>
            </a:r>
            <a:r>
              <a:rPr lang="en-US" dirty="0" err="1"/>
              <a:t>ikke</a:t>
            </a:r>
            <a:r>
              <a:rPr lang="en-US" dirty="0"/>
              <a:t> alt, men </a:t>
            </a:r>
            <a:r>
              <a:rPr lang="en-US" dirty="0" err="1"/>
              <a:t>kan</a:t>
            </a:r>
            <a:r>
              <a:rPr lang="en-US" dirty="0"/>
              <a:t> </a:t>
            </a:r>
            <a:r>
              <a:rPr lang="en-US" dirty="0" err="1"/>
              <a:t>likevel</a:t>
            </a:r>
            <a:r>
              <a:rPr lang="en-US" dirty="0"/>
              <a:t> </a:t>
            </a:r>
            <a:r>
              <a:rPr lang="en-US" dirty="0" err="1"/>
              <a:t>være</a:t>
            </a:r>
            <a:r>
              <a:rPr lang="en-US" dirty="0"/>
              <a:t> </a:t>
            </a:r>
            <a:r>
              <a:rPr lang="en-US" dirty="0" err="1"/>
              <a:t>sanne</a:t>
            </a:r>
            <a:r>
              <a:rPr lang="en-US" dirty="0"/>
              <a:t>. </a:t>
            </a:r>
          </a:p>
        </p:txBody>
      </p:sp>
      <p:sp>
        <p:nvSpPr>
          <p:cNvPr id="5" name="Rektangel: skråkant 4">
            <a:extLst>
              <a:ext uri="{FF2B5EF4-FFF2-40B4-BE49-F238E27FC236}">
                <a16:creationId xmlns:a16="http://schemas.microsoft.com/office/drawing/2014/main" id="{DEE8F80B-22D2-4DCC-A403-C0E94071E92F}"/>
              </a:ext>
            </a:extLst>
          </p:cNvPr>
          <p:cNvSpPr/>
          <p:nvPr/>
        </p:nvSpPr>
        <p:spPr>
          <a:xfrm>
            <a:off x="7286625" y="3271835"/>
            <a:ext cx="3600450" cy="160337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ktangel 5">
            <a:extLst>
              <a:ext uri="{FF2B5EF4-FFF2-40B4-BE49-F238E27FC236}">
                <a16:creationId xmlns:a16="http://schemas.microsoft.com/office/drawing/2014/main" id="{610C800B-4D4F-45DA-9D27-3FC871B250F2}"/>
              </a:ext>
            </a:extLst>
          </p:cNvPr>
          <p:cNvSpPr/>
          <p:nvPr/>
        </p:nvSpPr>
        <p:spPr>
          <a:xfrm>
            <a:off x="8667750" y="4922835"/>
            <a:ext cx="83820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ktangel 6">
            <a:extLst>
              <a:ext uri="{FF2B5EF4-FFF2-40B4-BE49-F238E27FC236}">
                <a16:creationId xmlns:a16="http://schemas.microsoft.com/office/drawing/2014/main" id="{464FFF55-DB7D-4325-AA84-BB4A9C060A64}"/>
              </a:ext>
            </a:extLst>
          </p:cNvPr>
          <p:cNvSpPr/>
          <p:nvPr/>
        </p:nvSpPr>
        <p:spPr>
          <a:xfrm>
            <a:off x="7743825" y="4924422"/>
            <a:ext cx="83820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ktangel 7">
            <a:extLst>
              <a:ext uri="{FF2B5EF4-FFF2-40B4-BE49-F238E27FC236}">
                <a16:creationId xmlns:a16="http://schemas.microsoft.com/office/drawing/2014/main" id="{92146E57-6F31-4112-B07A-2E739717970F}"/>
              </a:ext>
            </a:extLst>
          </p:cNvPr>
          <p:cNvSpPr/>
          <p:nvPr/>
        </p:nvSpPr>
        <p:spPr>
          <a:xfrm>
            <a:off x="9591675" y="4924422"/>
            <a:ext cx="83820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1E8733DF-38E2-4C69-835F-884E41C735AA}"/>
              </a:ext>
            </a:extLst>
          </p:cNvPr>
          <p:cNvSpPr/>
          <p:nvPr/>
        </p:nvSpPr>
        <p:spPr>
          <a:xfrm>
            <a:off x="6819900" y="4922835"/>
            <a:ext cx="83820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584876EE-D5C2-4E18-B369-46438E5E896D}"/>
              </a:ext>
            </a:extLst>
          </p:cNvPr>
          <p:cNvSpPr/>
          <p:nvPr/>
        </p:nvSpPr>
        <p:spPr>
          <a:xfrm>
            <a:off x="10515600" y="4922835"/>
            <a:ext cx="83820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65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a:extLst>
              <a:ext uri="{FF2B5EF4-FFF2-40B4-BE49-F238E27FC236}">
                <a16:creationId xmlns:a16="http://schemas.microsoft.com/office/drawing/2014/main" id="{20E398EE-22A1-4259-96A9-E8F504F7C33B}"/>
              </a:ext>
            </a:extLst>
          </p:cNvPr>
          <p:cNvPicPr>
            <a:picLocks noGrp="1" noChangeAspect="1"/>
          </p:cNvPicPr>
          <p:nvPr>
            <p:ph idx="1"/>
          </p:nvPr>
        </p:nvPicPr>
        <p:blipFill rotWithShape="1">
          <a:blip r:embed="rId3">
            <a:alphaModFix amt="50000"/>
          </a:blip>
          <a:srcRect t="12757" b="2973"/>
          <a:stretch/>
        </p:blipFill>
        <p:spPr>
          <a:xfrm>
            <a:off x="20" y="1"/>
            <a:ext cx="12191980" cy="6857999"/>
          </a:xfrm>
          <a:prstGeom prst="rect">
            <a:avLst/>
          </a:prstGeom>
        </p:spPr>
      </p:pic>
      <p:sp>
        <p:nvSpPr>
          <p:cNvPr id="2" name="Tittel 1">
            <a:extLst>
              <a:ext uri="{FF2B5EF4-FFF2-40B4-BE49-F238E27FC236}">
                <a16:creationId xmlns:a16="http://schemas.microsoft.com/office/drawing/2014/main" id="{50D91E33-B6EC-477A-B802-575785720829}"/>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“Bibelen er ikke én bok, men et bibiliotek[…]” </a:t>
            </a:r>
          </a:p>
        </p:txBody>
      </p:sp>
      <p:sp>
        <p:nvSpPr>
          <p:cNvPr id="6" name="TekstSylinder 5">
            <a:extLst>
              <a:ext uri="{FF2B5EF4-FFF2-40B4-BE49-F238E27FC236}">
                <a16:creationId xmlns:a16="http://schemas.microsoft.com/office/drawing/2014/main" id="{2E3FAAF8-817D-463D-9843-B03832E07BA4}"/>
              </a:ext>
            </a:extLst>
          </p:cNvPr>
          <p:cNvSpPr txBox="1"/>
          <p:nvPr/>
        </p:nvSpPr>
        <p:spPr>
          <a:xfrm>
            <a:off x="4133850" y="3914415"/>
            <a:ext cx="3924300" cy="369332"/>
          </a:xfrm>
          <a:prstGeom prst="rect">
            <a:avLst/>
          </a:prstGeom>
          <a:noFill/>
        </p:spPr>
        <p:txBody>
          <a:bodyPr wrap="square" rtlCol="0">
            <a:spAutoFit/>
          </a:bodyPr>
          <a:lstStyle/>
          <a:p>
            <a:r>
              <a:rPr lang="en-US" dirty="0" err="1"/>
              <a:t>Hvalvik</a:t>
            </a:r>
            <a:r>
              <a:rPr lang="en-US" dirty="0"/>
              <a:t> &amp; </a:t>
            </a:r>
            <a:r>
              <a:rPr lang="en-US" dirty="0" err="1"/>
              <a:t>Stordalen</a:t>
            </a:r>
            <a:r>
              <a:rPr lang="en-US" dirty="0"/>
              <a:t> 1999, s. 385</a:t>
            </a:r>
          </a:p>
        </p:txBody>
      </p:sp>
    </p:spTree>
    <p:extLst>
      <p:ext uri="{BB962C8B-B14F-4D97-AF65-F5344CB8AC3E}">
        <p14:creationId xmlns:p14="http://schemas.microsoft.com/office/powerpoint/2010/main" val="4721418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3B5C2F1-12D6-4991-BCA9-DF9711670455}"/>
              </a:ext>
            </a:extLst>
          </p:cNvPr>
          <p:cNvSpPr>
            <a:spLocks noGrp="1"/>
          </p:cNvSpPr>
          <p:nvPr>
            <p:ph sz="half" idx="1"/>
          </p:nvPr>
        </p:nvSpPr>
        <p:spPr>
          <a:xfrm>
            <a:off x="781457" y="68638"/>
            <a:ext cx="5314543" cy="3375920"/>
          </a:xfrm>
        </p:spPr>
        <p:txBody>
          <a:bodyPr vert="horz" lIns="91440" tIns="45720" rIns="91440" bIns="45720" rtlCol="0" anchor="t">
            <a:noAutofit/>
          </a:bodyPr>
          <a:lstStyle/>
          <a:p>
            <a:pPr marL="0" indent="0">
              <a:lnSpc>
                <a:spcPct val="150000"/>
              </a:lnSpc>
              <a:buNone/>
            </a:pPr>
            <a:r>
              <a:rPr lang="en-US" dirty="0"/>
              <a:t>“</a:t>
            </a:r>
            <a:r>
              <a:rPr lang="en-US" i="1" dirty="0"/>
              <a:t>A new book is still on its trial and the amateur is not in a position to judge it. It has to be tested against the great body of Christian thought down the ages, and all its hidden implications (often unsuspected by the author himself) have to be brought to light. Often it cannot be fully understood without the knowledge of a good many other modern books</a:t>
            </a:r>
            <a:r>
              <a:rPr lang="en-US" dirty="0"/>
              <a:t>”.</a:t>
            </a:r>
          </a:p>
        </p:txBody>
      </p:sp>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lassholder for innhold 5" descr="Et bilde som inneholder person, mann, innendørs, sitter&#10;&#10;Automatisk generert beskrivelse">
            <a:extLst>
              <a:ext uri="{FF2B5EF4-FFF2-40B4-BE49-F238E27FC236}">
                <a16:creationId xmlns:a16="http://schemas.microsoft.com/office/drawing/2014/main" id="{6041D32D-7FCE-4037-BD0D-05EC2533C662}"/>
              </a:ext>
            </a:extLst>
          </p:cNvPr>
          <p:cNvPicPr>
            <a:picLocks noGrp="1" noChangeAspect="1"/>
          </p:cNvPicPr>
          <p:nvPr>
            <p:ph sz="half" idx="2"/>
          </p:nvPr>
        </p:nvPicPr>
        <p:blipFill rotWithShape="1">
          <a:blip r:embed="rId2"/>
          <a:srcRect l="13675" r="7173"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76160195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35E2C3-CEF7-448F-B3CF-E0E897B90612}"/>
              </a:ext>
            </a:extLst>
          </p:cNvPr>
          <p:cNvSpPr>
            <a:spLocks noGrp="1"/>
          </p:cNvSpPr>
          <p:nvPr>
            <p:ph type="title"/>
          </p:nvPr>
        </p:nvSpPr>
        <p:spPr/>
        <p:txBody>
          <a:bodyPr/>
          <a:lstStyle/>
          <a:p>
            <a:r>
              <a:rPr lang="en-US" dirty="0" err="1"/>
              <a:t>Bibelbruk</a:t>
            </a:r>
            <a:r>
              <a:rPr lang="en-US" dirty="0"/>
              <a:t> og </a:t>
            </a:r>
            <a:r>
              <a:rPr lang="en-US" dirty="0" err="1"/>
              <a:t>Innhold</a:t>
            </a:r>
            <a:endParaRPr lang="en-US" dirty="0"/>
          </a:p>
        </p:txBody>
      </p:sp>
      <p:sp>
        <p:nvSpPr>
          <p:cNvPr id="3" name="Plassholder for tekst 2">
            <a:extLst>
              <a:ext uri="{FF2B5EF4-FFF2-40B4-BE49-F238E27FC236}">
                <a16:creationId xmlns:a16="http://schemas.microsoft.com/office/drawing/2014/main" id="{534A7D3B-8ECB-42B6-A4F0-D2090F1602FA}"/>
              </a:ext>
            </a:extLst>
          </p:cNvPr>
          <p:cNvSpPr>
            <a:spLocks noGrp="1"/>
          </p:cNvSpPr>
          <p:nvPr>
            <p:ph type="body" idx="1"/>
          </p:nvPr>
        </p:nvSpPr>
        <p:spPr/>
        <p:txBody>
          <a:bodyPr/>
          <a:lstStyle/>
          <a:p>
            <a:r>
              <a:rPr lang="en-US" dirty="0" err="1"/>
              <a:t>Hva</a:t>
            </a:r>
            <a:r>
              <a:rPr lang="en-US" dirty="0"/>
              <a:t> </a:t>
            </a:r>
            <a:r>
              <a:rPr lang="en-US" dirty="0" err="1"/>
              <a:t>skjer</a:t>
            </a:r>
            <a:r>
              <a:rPr lang="en-US" dirty="0"/>
              <a:t> </a:t>
            </a:r>
            <a:r>
              <a:rPr lang="en-US" dirty="0" err="1"/>
              <a:t>i</a:t>
            </a:r>
            <a:r>
              <a:rPr lang="en-US" dirty="0"/>
              <a:t> det </a:t>
            </a:r>
            <a:r>
              <a:rPr lang="en-US" dirty="0" err="1"/>
              <a:t>Hebraiske</a:t>
            </a:r>
            <a:r>
              <a:rPr lang="en-US" dirty="0"/>
              <a:t> </a:t>
            </a:r>
            <a:r>
              <a:rPr lang="en-US" dirty="0" err="1"/>
              <a:t>Testamentet</a:t>
            </a:r>
            <a:endParaRPr lang="en-US" dirty="0"/>
          </a:p>
        </p:txBody>
      </p:sp>
    </p:spTree>
    <p:extLst>
      <p:ext uri="{BB962C8B-B14F-4D97-AF65-F5344CB8AC3E}">
        <p14:creationId xmlns:p14="http://schemas.microsoft.com/office/powerpoint/2010/main" val="466311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6">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tel 1">
            <a:extLst>
              <a:ext uri="{FF2B5EF4-FFF2-40B4-BE49-F238E27FC236}">
                <a16:creationId xmlns:a16="http://schemas.microsoft.com/office/drawing/2014/main" id="{089E0178-DF67-4D0F-B42B-EEED1FB2ECA7}"/>
              </a:ext>
            </a:extLst>
          </p:cNvPr>
          <p:cNvSpPr>
            <a:spLocks noGrp="1"/>
          </p:cNvSpPr>
          <p:nvPr>
            <p:ph type="title"/>
          </p:nvPr>
        </p:nvSpPr>
        <p:spPr>
          <a:xfrm>
            <a:off x="634276" y="4892358"/>
            <a:ext cx="3766272" cy="1325563"/>
          </a:xfrm>
        </p:spPr>
        <p:txBody>
          <a:bodyPr vert="horz" lIns="91440" tIns="45720" rIns="91440" bIns="45720" rtlCol="0" anchor="ctr">
            <a:normAutofit/>
          </a:bodyPr>
          <a:lstStyle/>
          <a:p>
            <a:pPr algn="r"/>
            <a:r>
              <a:rPr lang="en-US" sz="2400" kern="1200">
                <a:solidFill>
                  <a:schemeClr val="bg1"/>
                </a:solidFill>
                <a:latin typeface="+mj-lt"/>
                <a:ea typeface="+mj-ea"/>
                <a:cs typeface="+mj-cs"/>
              </a:rPr>
              <a:t>Bibelbruk blant nordmenn</a:t>
            </a:r>
          </a:p>
        </p:txBody>
      </p:sp>
      <p:pic>
        <p:nvPicPr>
          <p:cNvPr id="5" name="Plassholder for innhold 4">
            <a:extLst>
              <a:ext uri="{FF2B5EF4-FFF2-40B4-BE49-F238E27FC236}">
                <a16:creationId xmlns:a16="http://schemas.microsoft.com/office/drawing/2014/main" id="{0F91F975-533E-4FAC-8A8E-BFC6141C4735}"/>
              </a:ext>
            </a:extLst>
          </p:cNvPr>
          <p:cNvPicPr>
            <a:picLocks noGrp="1" noChangeAspect="1"/>
          </p:cNvPicPr>
          <p:nvPr>
            <p:ph sz="half" idx="2"/>
          </p:nvPr>
        </p:nvPicPr>
        <p:blipFill>
          <a:blip r:embed="rId3"/>
          <a:stretch>
            <a:fillRect/>
          </a:stretch>
        </p:blipFill>
        <p:spPr>
          <a:xfrm>
            <a:off x="0" y="183284"/>
            <a:ext cx="8984680" cy="3863413"/>
          </a:xfrm>
          <a:prstGeom prst="rect">
            <a:avLst/>
          </a:prstGeom>
        </p:spPr>
      </p:pic>
      <p:cxnSp>
        <p:nvCxnSpPr>
          <p:cNvPr id="19" name="Straight Connector 18">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39665"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6FEF3191-BA3B-4375-ACEF-F71A33979170}"/>
              </a:ext>
            </a:extLst>
          </p:cNvPr>
          <p:cNvSpPr>
            <a:spLocks noGrp="1"/>
          </p:cNvSpPr>
          <p:nvPr>
            <p:ph sz="half" idx="1"/>
          </p:nvPr>
        </p:nvSpPr>
        <p:spPr>
          <a:xfrm>
            <a:off x="4878784" y="4824249"/>
            <a:ext cx="6673136" cy="1461780"/>
          </a:xfrm>
        </p:spPr>
        <p:txBody>
          <a:bodyPr vert="horz" lIns="91440" tIns="45720" rIns="91440" bIns="45720" rtlCol="0" anchor="ctr">
            <a:normAutofit/>
          </a:bodyPr>
          <a:lstStyle/>
          <a:p>
            <a:r>
              <a:rPr lang="en-US" sz="1800" dirty="0">
                <a:solidFill>
                  <a:schemeClr val="bg1"/>
                </a:solidFill>
              </a:rPr>
              <a:t>Ca. 15% </a:t>
            </a:r>
            <a:r>
              <a:rPr lang="en-US" sz="1800" dirty="0" err="1">
                <a:solidFill>
                  <a:schemeClr val="bg1"/>
                </a:solidFill>
              </a:rPr>
              <a:t>leser</a:t>
            </a:r>
            <a:r>
              <a:rPr lang="en-US" sz="1800" dirty="0">
                <a:solidFill>
                  <a:schemeClr val="bg1"/>
                </a:solidFill>
              </a:rPr>
              <a:t> </a:t>
            </a:r>
            <a:r>
              <a:rPr lang="en-US" sz="1800" dirty="0" err="1">
                <a:solidFill>
                  <a:schemeClr val="bg1"/>
                </a:solidFill>
              </a:rPr>
              <a:t>Bibelen</a:t>
            </a:r>
            <a:r>
              <a:rPr lang="en-US" sz="1800" dirty="0">
                <a:solidFill>
                  <a:schemeClr val="bg1"/>
                </a:solidFill>
              </a:rPr>
              <a:t> </a:t>
            </a:r>
            <a:r>
              <a:rPr lang="en-US" sz="1800" dirty="0" err="1">
                <a:solidFill>
                  <a:schemeClr val="bg1"/>
                </a:solidFill>
              </a:rPr>
              <a:t>månedlig</a:t>
            </a:r>
            <a:r>
              <a:rPr lang="en-US" sz="1800" dirty="0">
                <a:solidFill>
                  <a:schemeClr val="bg1"/>
                </a:solidFill>
              </a:rPr>
              <a:t> (2009)</a:t>
            </a:r>
          </a:p>
          <a:p>
            <a:r>
              <a:rPr lang="en-US" sz="1800" dirty="0">
                <a:solidFill>
                  <a:schemeClr val="bg1"/>
                </a:solidFill>
              </a:rPr>
              <a:t>67,2% </a:t>
            </a:r>
            <a:r>
              <a:rPr lang="en-US" sz="1800" dirty="0" err="1">
                <a:solidFill>
                  <a:schemeClr val="bg1"/>
                </a:solidFill>
              </a:rPr>
              <a:t>eier</a:t>
            </a:r>
            <a:r>
              <a:rPr lang="en-US" sz="1800" dirty="0">
                <a:solidFill>
                  <a:schemeClr val="bg1"/>
                </a:solidFill>
              </a:rPr>
              <a:t> </a:t>
            </a:r>
            <a:r>
              <a:rPr lang="en-US" sz="1800" dirty="0" err="1">
                <a:solidFill>
                  <a:schemeClr val="bg1"/>
                </a:solidFill>
              </a:rPr>
              <a:t>en</a:t>
            </a:r>
            <a:r>
              <a:rPr lang="en-US" sz="1800" dirty="0">
                <a:solidFill>
                  <a:schemeClr val="bg1"/>
                </a:solidFill>
              </a:rPr>
              <a:t> </a:t>
            </a:r>
            <a:r>
              <a:rPr lang="en-US" sz="1800" dirty="0" err="1">
                <a:solidFill>
                  <a:schemeClr val="bg1"/>
                </a:solidFill>
              </a:rPr>
              <a:t>Bibel</a:t>
            </a:r>
            <a:r>
              <a:rPr lang="en-US" sz="1800" dirty="0">
                <a:solidFill>
                  <a:schemeClr val="bg1"/>
                </a:solidFill>
              </a:rPr>
              <a:t> (2016)</a:t>
            </a:r>
          </a:p>
          <a:p>
            <a:r>
              <a:rPr lang="en-US" sz="1800" dirty="0">
                <a:solidFill>
                  <a:schemeClr val="bg1"/>
                </a:solidFill>
              </a:rPr>
              <a:t>Fra </a:t>
            </a:r>
            <a:r>
              <a:rPr lang="en-US" sz="1800" dirty="0" err="1">
                <a:solidFill>
                  <a:schemeClr val="bg1"/>
                </a:solidFill>
              </a:rPr>
              <a:t>Guds</a:t>
            </a:r>
            <a:r>
              <a:rPr lang="en-US" sz="1800" dirty="0">
                <a:solidFill>
                  <a:schemeClr val="bg1"/>
                </a:solidFill>
              </a:rPr>
              <a:t> Ord </a:t>
            </a:r>
            <a:r>
              <a:rPr lang="en-US" sz="1800" dirty="0" err="1">
                <a:solidFill>
                  <a:schemeClr val="bg1"/>
                </a:solidFill>
              </a:rPr>
              <a:t>til</a:t>
            </a:r>
            <a:r>
              <a:rPr lang="en-US" sz="1800" dirty="0">
                <a:solidFill>
                  <a:schemeClr val="bg1"/>
                </a:solidFill>
              </a:rPr>
              <a:t> </a:t>
            </a:r>
            <a:r>
              <a:rPr lang="en-US" sz="1800" dirty="0" err="1">
                <a:solidFill>
                  <a:schemeClr val="bg1"/>
                </a:solidFill>
              </a:rPr>
              <a:t>inspirert</a:t>
            </a:r>
            <a:r>
              <a:rPr lang="en-US" sz="1800" dirty="0">
                <a:solidFill>
                  <a:schemeClr val="bg1"/>
                </a:solidFill>
              </a:rPr>
              <a:t> av </a:t>
            </a:r>
            <a:r>
              <a:rPr lang="en-US" sz="1800" dirty="0" err="1">
                <a:solidFill>
                  <a:schemeClr val="bg1"/>
                </a:solidFill>
              </a:rPr>
              <a:t>Gud</a:t>
            </a:r>
            <a:endParaRPr lang="en-US" sz="1800" dirty="0">
              <a:solidFill>
                <a:schemeClr val="bg1"/>
              </a:solidFill>
            </a:endParaRPr>
          </a:p>
        </p:txBody>
      </p:sp>
      <p:sp>
        <p:nvSpPr>
          <p:cNvPr id="6" name="TekstSylinder 5">
            <a:extLst>
              <a:ext uri="{FF2B5EF4-FFF2-40B4-BE49-F238E27FC236}">
                <a16:creationId xmlns:a16="http://schemas.microsoft.com/office/drawing/2014/main" id="{8B129065-42A8-47BD-A9BE-BE9CAFD07402}"/>
              </a:ext>
            </a:extLst>
          </p:cNvPr>
          <p:cNvSpPr txBox="1"/>
          <p:nvPr/>
        </p:nvSpPr>
        <p:spPr>
          <a:xfrm>
            <a:off x="304799" y="4124911"/>
            <a:ext cx="5200647" cy="276999"/>
          </a:xfrm>
          <a:prstGeom prst="rect">
            <a:avLst/>
          </a:prstGeom>
          <a:noFill/>
        </p:spPr>
        <p:txBody>
          <a:bodyPr wrap="square" rtlCol="0">
            <a:spAutoFit/>
          </a:bodyPr>
          <a:lstStyle/>
          <a:p>
            <a:r>
              <a:rPr lang="en-US" sz="1200" dirty="0"/>
              <a:t>KIFO Rapport 2017:1 </a:t>
            </a:r>
            <a:r>
              <a:rPr lang="en-US" sz="1200" dirty="0" err="1"/>
              <a:t>Nordmenns</a:t>
            </a:r>
            <a:r>
              <a:rPr lang="en-US" sz="1200" dirty="0"/>
              <a:t> </a:t>
            </a:r>
            <a:r>
              <a:rPr lang="en-US" sz="1200" dirty="0" err="1"/>
              <a:t>Bibelbruk</a:t>
            </a:r>
            <a:endParaRPr lang="en-US" sz="1200" dirty="0"/>
          </a:p>
        </p:txBody>
      </p:sp>
    </p:spTree>
    <p:extLst>
      <p:ext uri="{BB962C8B-B14F-4D97-AF65-F5344CB8AC3E}">
        <p14:creationId xmlns:p14="http://schemas.microsoft.com/office/powerpoint/2010/main" val="3030920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856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B5424B2-8935-4886-B616-0F429E5380BD}"/>
              </a:ext>
            </a:extLst>
          </p:cNvPr>
          <p:cNvSpPr>
            <a:spLocks noGrp="1"/>
          </p:cNvSpPr>
          <p:nvPr>
            <p:ph type="title"/>
          </p:nvPr>
        </p:nvSpPr>
        <p:spPr>
          <a:xfrm>
            <a:off x="8172027" y="643467"/>
            <a:ext cx="3363974" cy="1597315"/>
          </a:xfrm>
          <a:noFill/>
          <a:ln w="19050">
            <a:solidFill>
              <a:schemeClr val="bg1"/>
            </a:solidFill>
          </a:ln>
        </p:spPr>
        <p:txBody>
          <a:bodyPr wrap="square">
            <a:normAutofit/>
          </a:bodyPr>
          <a:lstStyle/>
          <a:p>
            <a:pPr algn="ctr"/>
            <a:r>
              <a:rPr lang="en-US" sz="2600">
                <a:solidFill>
                  <a:schemeClr val="bg1"/>
                </a:solidFill>
              </a:rPr>
              <a:t>I verdenssammenheng</a:t>
            </a:r>
          </a:p>
        </p:txBody>
      </p:sp>
      <p:pic>
        <p:nvPicPr>
          <p:cNvPr id="7" name="Plassholder for innhold 3">
            <a:extLst>
              <a:ext uri="{FF2B5EF4-FFF2-40B4-BE49-F238E27FC236}">
                <a16:creationId xmlns:a16="http://schemas.microsoft.com/office/drawing/2014/main" id="{6DBE6B78-27ED-4868-9516-ECBE45565CDB}"/>
              </a:ext>
            </a:extLst>
          </p:cNvPr>
          <p:cNvPicPr>
            <a:picLocks noChangeAspect="1"/>
          </p:cNvPicPr>
          <p:nvPr/>
        </p:nvPicPr>
        <p:blipFill>
          <a:blip r:embed="rId3"/>
          <a:stretch>
            <a:fillRect/>
          </a:stretch>
        </p:blipFill>
        <p:spPr>
          <a:xfrm>
            <a:off x="1272731" y="643467"/>
            <a:ext cx="5004433" cy="5410199"/>
          </a:xfrm>
          <a:prstGeom prst="rect">
            <a:avLst/>
          </a:prstGeom>
        </p:spPr>
      </p:pic>
      <p:sp>
        <p:nvSpPr>
          <p:cNvPr id="17" name="Content Placeholder 8">
            <a:extLst>
              <a:ext uri="{FF2B5EF4-FFF2-40B4-BE49-F238E27FC236}">
                <a16:creationId xmlns:a16="http://schemas.microsoft.com/office/drawing/2014/main" id="{FFEC073E-4274-48E1-A052-1284395EA6D5}"/>
              </a:ext>
            </a:extLst>
          </p:cNvPr>
          <p:cNvSpPr>
            <a:spLocks noGrp="1"/>
          </p:cNvSpPr>
          <p:nvPr>
            <p:ph idx="1"/>
          </p:nvPr>
        </p:nvSpPr>
        <p:spPr>
          <a:xfrm>
            <a:off x="8172028" y="2638044"/>
            <a:ext cx="3363974" cy="3415622"/>
          </a:xfrm>
        </p:spPr>
        <p:txBody>
          <a:bodyPr>
            <a:normAutofit/>
          </a:bodyPr>
          <a:lstStyle/>
          <a:p>
            <a:r>
              <a:rPr lang="nb-NO" sz="1600">
                <a:solidFill>
                  <a:schemeClr val="bg1"/>
                </a:solidFill>
              </a:rPr>
              <a:t>Nordmenn leser mest i Bibelen i Skandinavia. 15 prosent av nordmenn leser i Bibelen én gang i måneden eller oftere, sammenlignet med bare åtte prosent av danskene og seks prosent av svenskene.</a:t>
            </a:r>
          </a:p>
          <a:p>
            <a:r>
              <a:rPr lang="nb-NO" sz="1600">
                <a:solidFill>
                  <a:schemeClr val="bg1"/>
                </a:solidFill>
              </a:rPr>
              <a:t>Nedgangen i andelen som mener at Bibelen er Guds ord eller inspirert av Gud reflekterer en generell nedgang i Vest-Europa. Men i andre deler av verden, slik som i Øst-Europa, ser vi atdenne andelen har økt.</a:t>
            </a:r>
            <a:endParaRPr lang="en-US" sz="1600">
              <a:solidFill>
                <a:schemeClr val="bg1"/>
              </a:solidFill>
            </a:endParaRPr>
          </a:p>
        </p:txBody>
      </p:sp>
      <p:sp>
        <p:nvSpPr>
          <p:cNvPr id="5" name="TekstSylinder 4">
            <a:extLst>
              <a:ext uri="{FF2B5EF4-FFF2-40B4-BE49-F238E27FC236}">
                <a16:creationId xmlns:a16="http://schemas.microsoft.com/office/drawing/2014/main" id="{5C9FAE12-EC3A-41F9-85FE-5908F7937B66}"/>
              </a:ext>
            </a:extLst>
          </p:cNvPr>
          <p:cNvSpPr txBox="1"/>
          <p:nvPr/>
        </p:nvSpPr>
        <p:spPr>
          <a:xfrm>
            <a:off x="323850" y="6553200"/>
            <a:ext cx="3543300" cy="553998"/>
          </a:xfrm>
          <a:prstGeom prst="rect">
            <a:avLst/>
          </a:prstGeom>
          <a:noFill/>
        </p:spPr>
        <p:txBody>
          <a:bodyPr wrap="square" rtlCol="0">
            <a:spAutoFit/>
          </a:bodyPr>
          <a:lstStyle/>
          <a:p>
            <a:pPr lvl="0"/>
            <a:r>
              <a:rPr lang="en-US" sz="1200" dirty="0">
                <a:solidFill>
                  <a:prstClr val="black"/>
                </a:solidFill>
              </a:rPr>
              <a:t>KIFO Rapport 2017:1 </a:t>
            </a:r>
            <a:r>
              <a:rPr lang="en-US" sz="1200" dirty="0" err="1">
                <a:solidFill>
                  <a:prstClr val="black"/>
                </a:solidFill>
              </a:rPr>
              <a:t>Nordmenns</a:t>
            </a:r>
            <a:r>
              <a:rPr lang="en-US" sz="1200" dirty="0">
                <a:solidFill>
                  <a:prstClr val="black"/>
                </a:solidFill>
              </a:rPr>
              <a:t> </a:t>
            </a:r>
            <a:r>
              <a:rPr lang="en-US" sz="1200" dirty="0" err="1">
                <a:solidFill>
                  <a:prstClr val="black"/>
                </a:solidFill>
              </a:rPr>
              <a:t>Bibelbruk</a:t>
            </a:r>
            <a:endParaRPr lang="en-US" sz="1200" dirty="0">
              <a:solidFill>
                <a:prstClr val="black"/>
              </a:solidFill>
            </a:endParaRPr>
          </a:p>
          <a:p>
            <a:endParaRPr lang="en-US" dirty="0"/>
          </a:p>
        </p:txBody>
      </p:sp>
    </p:spTree>
    <p:extLst>
      <p:ext uri="{BB962C8B-B14F-4D97-AF65-F5344CB8AC3E}">
        <p14:creationId xmlns:p14="http://schemas.microsoft.com/office/powerpoint/2010/main" val="1185992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lassholder for innhold 7" descr="Et bilde som inneholder tekst, avis&#10;&#10;Automatisk generert beskrivelse">
            <a:extLst>
              <a:ext uri="{FF2B5EF4-FFF2-40B4-BE49-F238E27FC236}">
                <a16:creationId xmlns:a16="http://schemas.microsoft.com/office/drawing/2014/main" id="{27C6EA1A-0918-4D75-AA9C-433D6258137F}"/>
              </a:ext>
            </a:extLst>
          </p:cNvPr>
          <p:cNvPicPr>
            <a:picLocks noGrp="1" noChangeAspect="1"/>
          </p:cNvPicPr>
          <p:nvPr>
            <p:ph sz="half" idx="2"/>
          </p:nvPr>
        </p:nvPicPr>
        <p:blipFill rotWithShape="1">
          <a:blip r:embed="rId2">
            <a:alphaModFix amt="35000"/>
          </a:blip>
          <a:srcRect t="15730"/>
          <a:stretch/>
        </p:blipFill>
        <p:spPr>
          <a:xfrm>
            <a:off x="20" y="1"/>
            <a:ext cx="12191980" cy="6857999"/>
          </a:xfrm>
          <a:prstGeom prst="rect">
            <a:avLst/>
          </a:prstGeom>
        </p:spPr>
      </p:pic>
      <p:sp>
        <p:nvSpPr>
          <p:cNvPr id="2" name="Tittel 1">
            <a:extLst>
              <a:ext uri="{FF2B5EF4-FFF2-40B4-BE49-F238E27FC236}">
                <a16:creationId xmlns:a16="http://schemas.microsoft.com/office/drawing/2014/main" id="{716EC606-AE4D-405A-B03B-84E8EAA7477A}"/>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3700">
                <a:solidFill>
                  <a:srgbClr val="FFFFFF"/>
                </a:solidFill>
              </a:rPr>
              <a:t>Konsekvenser for oss:</a:t>
            </a:r>
          </a:p>
        </p:txBody>
      </p:sp>
      <p:cxnSp>
        <p:nvCxnSpPr>
          <p:cNvPr id="18" name="Straight Connector 1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58601685-4A67-4923-B383-11A464D4AD43}"/>
              </a:ext>
            </a:extLst>
          </p:cNvPr>
          <p:cNvSpPr>
            <a:spLocks noGrp="1"/>
          </p:cNvSpPr>
          <p:nvPr>
            <p:ph sz="half" idx="1"/>
          </p:nvPr>
        </p:nvSpPr>
        <p:spPr>
          <a:xfrm>
            <a:off x="5155379" y="1065862"/>
            <a:ext cx="5744685" cy="4726276"/>
          </a:xfrm>
        </p:spPr>
        <p:txBody>
          <a:bodyPr vert="horz" lIns="91440" tIns="45720" rIns="91440" bIns="45720" rtlCol="0" anchor="ctr">
            <a:normAutofit/>
          </a:bodyPr>
          <a:lstStyle/>
          <a:p>
            <a:pPr marL="457200"/>
            <a:r>
              <a:rPr lang="en-US" sz="2000">
                <a:solidFill>
                  <a:srgbClr val="FFFFFF"/>
                </a:solidFill>
              </a:rPr>
              <a:t>Språket</a:t>
            </a:r>
          </a:p>
          <a:p>
            <a:pPr marL="457200"/>
            <a:r>
              <a:rPr lang="en-US" sz="2000">
                <a:solidFill>
                  <a:srgbClr val="FFFFFF"/>
                </a:solidFill>
              </a:rPr>
              <a:t>Evne til å se sammenhenger</a:t>
            </a:r>
          </a:p>
          <a:p>
            <a:pPr marL="457200"/>
            <a:r>
              <a:rPr lang="en-US" sz="2000">
                <a:solidFill>
                  <a:srgbClr val="FFFFFF"/>
                </a:solidFill>
              </a:rPr>
              <a:t>Setter krav til vår Bibelkunnskap</a:t>
            </a:r>
          </a:p>
        </p:txBody>
      </p:sp>
    </p:spTree>
    <p:extLst>
      <p:ext uri="{BB962C8B-B14F-4D97-AF65-F5344CB8AC3E}">
        <p14:creationId xmlns:p14="http://schemas.microsoft.com/office/powerpoint/2010/main" val="414339836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ssholder for innhold 5" descr="Et bilde som inneholder vindu, bygning, foto, bakke&#10;&#10;Automatisk generert beskrivelse">
            <a:extLst>
              <a:ext uri="{FF2B5EF4-FFF2-40B4-BE49-F238E27FC236}">
                <a16:creationId xmlns:a16="http://schemas.microsoft.com/office/drawing/2014/main" id="{B52EB1B0-5464-4BF3-ACB7-ADF4768156EC}"/>
              </a:ext>
            </a:extLst>
          </p:cNvPr>
          <p:cNvPicPr>
            <a:picLocks noGrp="1" noChangeAspect="1"/>
          </p:cNvPicPr>
          <p:nvPr>
            <p:ph sz="half" idx="2"/>
          </p:nvPr>
        </p:nvPicPr>
        <p:blipFill rotWithShape="1">
          <a:blip r:embed="rId2">
            <a:alphaModFix amt="35000"/>
          </a:blip>
          <a:srcRect t="12174" b="15010"/>
          <a:stretch/>
        </p:blipFill>
        <p:spPr>
          <a:xfrm>
            <a:off x="20" y="1"/>
            <a:ext cx="12191980" cy="6857999"/>
          </a:xfrm>
          <a:prstGeom prst="rect">
            <a:avLst/>
          </a:prstGeom>
        </p:spPr>
      </p:pic>
      <p:sp>
        <p:nvSpPr>
          <p:cNvPr id="2" name="Tittel 1">
            <a:extLst>
              <a:ext uri="{FF2B5EF4-FFF2-40B4-BE49-F238E27FC236}">
                <a16:creationId xmlns:a16="http://schemas.microsoft.com/office/drawing/2014/main" id="{A3D4A107-E822-43E3-A32C-5FBA5397C5B3}"/>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Hva forteller GT oss? </a:t>
            </a:r>
          </a:p>
        </p:txBody>
      </p:sp>
      <p:cxnSp>
        <p:nvCxnSpPr>
          <p:cNvPr id="13"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EAEECE81-0139-45D4-A73B-F126AB76F88F}"/>
              </a:ext>
            </a:extLst>
          </p:cNvPr>
          <p:cNvSpPr>
            <a:spLocks noGrp="1"/>
          </p:cNvSpPr>
          <p:nvPr>
            <p:ph sz="half" idx="1"/>
          </p:nvPr>
        </p:nvSpPr>
        <p:spPr>
          <a:xfrm>
            <a:off x="5155379" y="1065862"/>
            <a:ext cx="5744685" cy="4726276"/>
          </a:xfrm>
        </p:spPr>
        <p:txBody>
          <a:bodyPr vert="horz" lIns="91440" tIns="45720" rIns="91440" bIns="45720" rtlCol="0" anchor="ctr">
            <a:normAutofit/>
          </a:bodyPr>
          <a:lstStyle/>
          <a:p>
            <a:r>
              <a:rPr lang="en-US" sz="2000" b="1">
                <a:solidFill>
                  <a:srgbClr val="FFFFFF"/>
                </a:solidFill>
              </a:rPr>
              <a:t>Skapelsen og Syndefall</a:t>
            </a:r>
          </a:p>
          <a:p>
            <a:r>
              <a:rPr lang="en-US" sz="2000">
                <a:solidFill>
                  <a:srgbClr val="FFFFFF"/>
                </a:solidFill>
              </a:rPr>
              <a:t>Gud handler universelt </a:t>
            </a:r>
          </a:p>
          <a:p>
            <a:r>
              <a:rPr lang="en-US" sz="2000">
                <a:solidFill>
                  <a:srgbClr val="FFFFFF"/>
                </a:solidFill>
              </a:rPr>
              <a:t>Tett forhold til enkeltmennesker</a:t>
            </a:r>
          </a:p>
          <a:p>
            <a:r>
              <a:rPr lang="en-US" sz="2000">
                <a:solidFill>
                  <a:srgbClr val="FFFFFF"/>
                </a:solidFill>
              </a:rPr>
              <a:t>Myter, legender eller historie? </a:t>
            </a:r>
          </a:p>
          <a:p>
            <a:r>
              <a:rPr lang="en-US" sz="2000" b="1">
                <a:solidFill>
                  <a:srgbClr val="FFFFFF"/>
                </a:solidFill>
              </a:rPr>
              <a:t>Partikulær utvelgelse</a:t>
            </a:r>
          </a:p>
          <a:p>
            <a:r>
              <a:rPr lang="en-US" sz="2000">
                <a:solidFill>
                  <a:srgbClr val="FFFFFF"/>
                </a:solidFill>
              </a:rPr>
              <a:t>Vandring med Gud fra Abraham</a:t>
            </a:r>
          </a:p>
          <a:p>
            <a:r>
              <a:rPr lang="en-US" sz="2000">
                <a:solidFill>
                  <a:srgbClr val="FFFFFF"/>
                </a:solidFill>
              </a:rPr>
              <a:t>Lov, løfter og forordninger</a:t>
            </a:r>
          </a:p>
        </p:txBody>
      </p:sp>
    </p:spTree>
    <p:extLst>
      <p:ext uri="{BB962C8B-B14F-4D97-AF65-F5344CB8AC3E}">
        <p14:creationId xmlns:p14="http://schemas.microsoft.com/office/powerpoint/2010/main" val="919561374"/>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263C91-8A8E-4361-9AA8-A573BF2C7437}"/>
              </a:ext>
            </a:extLst>
          </p:cNvPr>
          <p:cNvSpPr>
            <a:spLocks noGrp="1"/>
          </p:cNvSpPr>
          <p:nvPr>
            <p:ph type="title"/>
          </p:nvPr>
        </p:nvSpPr>
        <p:spPr/>
        <p:txBody>
          <a:bodyPr/>
          <a:lstStyle/>
          <a:p>
            <a:r>
              <a:rPr lang="en-US" dirty="0" err="1"/>
              <a:t>Litteratur</a:t>
            </a:r>
            <a:r>
              <a:rPr lang="en-US" dirty="0"/>
              <a:t>:</a:t>
            </a:r>
          </a:p>
        </p:txBody>
      </p:sp>
      <p:sp>
        <p:nvSpPr>
          <p:cNvPr id="3" name="Plassholder for innhold 2">
            <a:extLst>
              <a:ext uri="{FF2B5EF4-FFF2-40B4-BE49-F238E27FC236}">
                <a16:creationId xmlns:a16="http://schemas.microsoft.com/office/drawing/2014/main" id="{3E1EFBD3-F885-4D0E-BAC4-1FD9AC906A7C}"/>
              </a:ext>
            </a:extLst>
          </p:cNvPr>
          <p:cNvSpPr>
            <a:spLocks noGrp="1"/>
          </p:cNvSpPr>
          <p:nvPr>
            <p:ph idx="1"/>
          </p:nvPr>
        </p:nvSpPr>
        <p:spPr/>
        <p:txBody>
          <a:bodyPr/>
          <a:lstStyle/>
          <a:p>
            <a:r>
              <a:rPr lang="en-US" dirty="0" err="1"/>
              <a:t>Hvalvik</a:t>
            </a:r>
            <a:r>
              <a:rPr lang="en-US" dirty="0"/>
              <a:t> &amp; </a:t>
            </a:r>
            <a:r>
              <a:rPr lang="en-US" dirty="0" err="1"/>
              <a:t>Stordalen</a:t>
            </a:r>
            <a:r>
              <a:rPr lang="en-US" dirty="0"/>
              <a:t> 1999: Den Store </a:t>
            </a:r>
            <a:r>
              <a:rPr lang="en-US" dirty="0" err="1"/>
              <a:t>Fortellingen</a:t>
            </a:r>
            <a:endParaRPr lang="en-US" dirty="0"/>
          </a:p>
          <a:p>
            <a:r>
              <a:rPr lang="en-US" dirty="0" err="1"/>
              <a:t>Hagelia</a:t>
            </a:r>
            <a:r>
              <a:rPr lang="en-US" dirty="0"/>
              <a:t> 2017: </a:t>
            </a:r>
            <a:r>
              <a:rPr lang="en-US" dirty="0" err="1"/>
              <a:t>Hvordan</a:t>
            </a:r>
            <a:r>
              <a:rPr lang="en-US" dirty="0"/>
              <a:t> lese Det </a:t>
            </a:r>
            <a:r>
              <a:rPr lang="en-US" dirty="0" err="1"/>
              <a:t>gamle</a:t>
            </a:r>
            <a:r>
              <a:rPr lang="en-US" dirty="0"/>
              <a:t> </a:t>
            </a:r>
            <a:r>
              <a:rPr lang="en-US" dirty="0" err="1"/>
              <a:t>testamentet</a:t>
            </a:r>
            <a:endParaRPr lang="en-US" dirty="0"/>
          </a:p>
          <a:p>
            <a:r>
              <a:rPr lang="en-US" dirty="0" err="1"/>
              <a:t>Uglem</a:t>
            </a:r>
            <a:r>
              <a:rPr lang="en-US" dirty="0"/>
              <a:t> 1975: Fra Abraham </a:t>
            </a:r>
            <a:r>
              <a:rPr lang="en-US" dirty="0" err="1"/>
              <a:t>til</a:t>
            </a:r>
            <a:r>
              <a:rPr lang="en-US" dirty="0"/>
              <a:t> </a:t>
            </a:r>
            <a:r>
              <a:rPr lang="en-US" dirty="0" err="1"/>
              <a:t>Nehemias</a:t>
            </a:r>
            <a:endParaRPr lang="en-US" dirty="0"/>
          </a:p>
          <a:p>
            <a:r>
              <a:rPr lang="en-US" dirty="0" err="1"/>
              <a:t>Rafoss</a:t>
            </a:r>
            <a:r>
              <a:rPr lang="en-US" dirty="0"/>
              <a:t> 2017: </a:t>
            </a:r>
            <a:r>
              <a:rPr lang="en-US" dirty="0" err="1"/>
              <a:t>Nordmenns</a:t>
            </a:r>
            <a:r>
              <a:rPr lang="en-US" dirty="0"/>
              <a:t> </a:t>
            </a:r>
            <a:r>
              <a:rPr lang="en-US" dirty="0" err="1"/>
              <a:t>Bibelbruk</a:t>
            </a:r>
            <a:r>
              <a:rPr lang="en-US" dirty="0"/>
              <a:t> - KIFO Rapport 2017: 1</a:t>
            </a:r>
          </a:p>
        </p:txBody>
      </p:sp>
    </p:spTree>
    <p:extLst>
      <p:ext uri="{BB962C8B-B14F-4D97-AF65-F5344CB8AC3E}">
        <p14:creationId xmlns:p14="http://schemas.microsoft.com/office/powerpoint/2010/main" val="239974781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1038</Words>
  <Application>Microsoft Office PowerPoint</Application>
  <PresentationFormat>Widescreen</PresentationFormat>
  <Paragraphs>128</Paragraphs>
  <Slides>20</Slides>
  <Notes>10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Arial</vt:lpstr>
      <vt:lpstr>Calibri</vt:lpstr>
      <vt:lpstr>Georgia</vt:lpstr>
      <vt:lpstr>Tw Cen MT</vt:lpstr>
      <vt:lpstr>Office-tema</vt:lpstr>
      <vt:lpstr>Det Hebraiske Testamentet 101</vt:lpstr>
      <vt:lpstr>Bibelen – Guds Ord? </vt:lpstr>
      <vt:lpstr>Det Hebraiske Testamentet</vt:lpstr>
      <vt:lpstr>Ulik Kanon</vt:lpstr>
      <vt:lpstr>Det Gamle Testamentet</vt:lpstr>
      <vt:lpstr>3 viktige ord</vt:lpstr>
      <vt:lpstr>Hvordan ble den til? </vt:lpstr>
      <vt:lpstr>PowerPoint-presentasjon</vt:lpstr>
      <vt:lpstr>Hvilke type verk?</vt:lpstr>
      <vt:lpstr>PowerPoint-presentasjon</vt:lpstr>
      <vt:lpstr>Sjangere</vt:lpstr>
      <vt:lpstr>Hva vil det si for oss? </vt:lpstr>
      <vt:lpstr>“Bibelen er ikke én bok, men et bibiliotek[…]” </vt:lpstr>
      <vt:lpstr>PowerPoint-presentasjon</vt:lpstr>
      <vt:lpstr>Bibelbruk og Innhold</vt:lpstr>
      <vt:lpstr>Bibelbruk blant nordmenn</vt:lpstr>
      <vt:lpstr>I verdenssammenheng</vt:lpstr>
      <vt:lpstr>Konsekvenser for oss:</vt:lpstr>
      <vt:lpstr>Hva forteller GT oss? </vt:lpstr>
      <vt:lpstr>Litteratur: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Hebraiske Testamentet 101</dc:title>
  <dc:creator>R2S / Kristoffer Eknes</dc:creator>
  <cp:lastModifiedBy>R2S / Kristoffer Eknes</cp:lastModifiedBy>
  <cp:revision>1</cp:revision>
  <dcterms:created xsi:type="dcterms:W3CDTF">2019-07-30T09:52:33Z</dcterms:created>
  <dcterms:modified xsi:type="dcterms:W3CDTF">2019-07-30T11:01:41Z</dcterms:modified>
</cp:coreProperties>
</file>