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76" r:id="rId2"/>
    <p:sldId id="277" r:id="rId3"/>
    <p:sldId id="278" r:id="rId4"/>
    <p:sldId id="279" r:id="rId5"/>
    <p:sldId id="256" r:id="rId6"/>
    <p:sldId id="266" r:id="rId7"/>
    <p:sldId id="257" r:id="rId8"/>
    <p:sldId id="258" r:id="rId9"/>
    <p:sldId id="259" r:id="rId10"/>
    <p:sldId id="267" r:id="rId11"/>
    <p:sldId id="260" r:id="rId12"/>
    <p:sldId id="261" r:id="rId13"/>
    <p:sldId id="262" r:id="rId14"/>
    <p:sldId id="264" r:id="rId15"/>
    <p:sldId id="263" r:id="rId16"/>
    <p:sldId id="265" r:id="rId17"/>
    <p:sldId id="270" r:id="rId18"/>
    <p:sldId id="271" r:id="rId19"/>
    <p:sldId id="269" r:id="rId20"/>
    <p:sldId id="274" r:id="rId21"/>
    <p:sldId id="268" r:id="rId22"/>
    <p:sldId id="272" r:id="rId23"/>
    <p:sldId id="273" r:id="rId24"/>
    <p:sldId id="275"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55" autoAdjust="0"/>
    <p:restoredTop sz="94660"/>
  </p:normalViewPr>
  <p:slideViewPr>
    <p:cSldViewPr snapToGrid="0">
      <p:cViewPr varScale="1">
        <p:scale>
          <a:sx n="62" d="100"/>
          <a:sy n="62" d="100"/>
        </p:scale>
        <p:origin x="84" y="6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nb-NO"/>
              <a:t>Klikk for å redigere tittelstil</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4/9/2019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4/9/2019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nb-NO"/>
              <a:t>Klikk for å redigere tittelstil</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Date Placeholder 6"/>
          <p:cNvSpPr>
            <a:spLocks noGrp="1"/>
          </p:cNvSpPr>
          <p:nvPr>
            <p:ph type="dt" sz="half" idx="10"/>
          </p:nvPr>
        </p:nvSpPr>
        <p:spPr/>
        <p:txBody>
          <a:bodyPr/>
          <a:lstStyle/>
          <a:p>
            <a:fld id="{1160EA64-D806-43AC-9DF2-F8C432F32B4C}" type="datetimeFigureOut">
              <a:rPr lang="en-US" dirty="0"/>
              <a:t>4/9/2019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4/9/2019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1583436" y="3143250"/>
            <a:ext cx="4270248" cy="259677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7" name="Date Placeholder 6"/>
          <p:cNvSpPr>
            <a:spLocks noGrp="1"/>
          </p:cNvSpPr>
          <p:nvPr>
            <p:ph type="dt" sz="half" idx="10"/>
          </p:nvPr>
        </p:nvSpPr>
        <p:spPr/>
        <p:txBody>
          <a:bodyPr/>
          <a:lstStyle/>
          <a:p>
            <a:fld id="{4F7D4976-E339-4826-83B7-FBD03F55ECF8}" type="datetimeFigureOut">
              <a:rPr lang="en-US" dirty="0"/>
              <a:t>4/9/2019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nb-NO"/>
              <a:t>Klikk for å redigere tittelstil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4/9/2019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4/9/2019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nb-NO"/>
              <a:t>Klikk for å redigere tittelstil</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9" name="Date Placeholder 8"/>
          <p:cNvSpPr>
            <a:spLocks noGrp="1"/>
          </p:cNvSpPr>
          <p:nvPr>
            <p:ph type="dt" sz="half" idx="10"/>
          </p:nvPr>
        </p:nvSpPr>
        <p:spPr/>
        <p:txBody>
          <a:bodyPr/>
          <a:lstStyle/>
          <a:p>
            <a:fld id="{D1BE4249-C0D0-4B06-8692-E8BB871AF643}" type="datetimeFigureOut">
              <a:rPr lang="en-US" dirty="0"/>
              <a:t>4/9/2019</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nb-NO"/>
              <a:t>Klikk for å redigere tittelstil</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4/9/2019</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4/9/2019</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ideo" Target="https://www.youtube.com/embed/TM_jq80_XDM?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wzTbLQ3-k80?feature=oembed"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2B4129-6D72-4820-928A-92AB0D6F13DE}"/>
              </a:ext>
            </a:extLst>
          </p:cNvPr>
          <p:cNvSpPr>
            <a:spLocks noGrp="1"/>
          </p:cNvSpPr>
          <p:nvPr>
            <p:ph type="title"/>
          </p:nvPr>
        </p:nvSpPr>
        <p:spPr/>
        <p:txBody>
          <a:bodyPr/>
          <a:lstStyle/>
          <a:p>
            <a:r>
              <a:rPr lang="en-US" dirty="0" err="1"/>
              <a:t>Kort</a:t>
            </a:r>
            <a:r>
              <a:rPr lang="en-US" dirty="0"/>
              <a:t> om Den Norske </a:t>
            </a:r>
            <a:r>
              <a:rPr lang="en-US" dirty="0" err="1"/>
              <a:t>Israelsmisjon</a:t>
            </a:r>
            <a:r>
              <a:rPr lang="en-US"/>
              <a:t>(DNI)</a:t>
            </a:r>
            <a:endParaRPr lang="en-US" dirty="0"/>
          </a:p>
        </p:txBody>
      </p:sp>
      <p:sp>
        <p:nvSpPr>
          <p:cNvPr id="3" name="Plassholder for innhold 2">
            <a:extLst>
              <a:ext uri="{FF2B5EF4-FFF2-40B4-BE49-F238E27FC236}">
                <a16:creationId xmlns:a16="http://schemas.microsoft.com/office/drawing/2014/main" id="{62F77969-F36E-4A3B-B343-B5AB315B43F7}"/>
              </a:ext>
            </a:extLst>
          </p:cNvPr>
          <p:cNvSpPr>
            <a:spLocks noGrp="1"/>
          </p:cNvSpPr>
          <p:nvPr>
            <p:ph idx="1"/>
          </p:nvPr>
        </p:nvSpPr>
        <p:spPr>
          <a:xfrm>
            <a:off x="2231136" y="2638044"/>
            <a:ext cx="7729728" cy="3857759"/>
          </a:xfrm>
        </p:spPr>
        <p:txBody>
          <a:bodyPr>
            <a:normAutofit/>
          </a:bodyPr>
          <a:lstStyle/>
          <a:p>
            <a:r>
              <a:rPr lang="en-US" dirty="0" err="1"/>
              <a:t>Norges</a:t>
            </a:r>
            <a:r>
              <a:rPr lang="en-US" dirty="0"/>
              <a:t> nest </a:t>
            </a:r>
            <a:r>
              <a:rPr lang="en-US" dirty="0" err="1"/>
              <a:t>eldste</a:t>
            </a:r>
            <a:r>
              <a:rPr lang="en-US" dirty="0"/>
              <a:t> </a:t>
            </a:r>
            <a:r>
              <a:rPr lang="en-US" dirty="0" err="1"/>
              <a:t>misjonsorganisasjon</a:t>
            </a:r>
            <a:r>
              <a:rPr lang="en-US" dirty="0"/>
              <a:t> (1844) 175 </a:t>
            </a:r>
            <a:r>
              <a:rPr lang="en-US" dirty="0" err="1"/>
              <a:t>år</a:t>
            </a:r>
            <a:r>
              <a:rPr lang="en-US" dirty="0"/>
              <a:t> i </a:t>
            </a:r>
            <a:r>
              <a:rPr lang="en-US" dirty="0" err="1"/>
              <a:t>år</a:t>
            </a:r>
            <a:r>
              <a:rPr lang="en-US" dirty="0"/>
              <a:t>! </a:t>
            </a:r>
          </a:p>
          <a:p>
            <a:r>
              <a:rPr lang="en-US" dirty="0"/>
              <a:t>Den </a:t>
            </a:r>
            <a:r>
              <a:rPr lang="en-US" dirty="0" err="1"/>
              <a:t>største</a:t>
            </a:r>
            <a:r>
              <a:rPr lang="en-US" dirty="0"/>
              <a:t> </a:t>
            </a:r>
            <a:r>
              <a:rPr lang="en-US" dirty="0" err="1"/>
              <a:t>Israelsorganisasjonen</a:t>
            </a:r>
            <a:r>
              <a:rPr lang="en-US" dirty="0"/>
              <a:t> i Norge.</a:t>
            </a:r>
          </a:p>
          <a:p>
            <a:r>
              <a:rPr lang="en-US" dirty="0"/>
              <a:t>Del av </a:t>
            </a:r>
            <a:r>
              <a:rPr lang="en-US" dirty="0" err="1"/>
              <a:t>Lausannebevegelsen</a:t>
            </a:r>
            <a:endParaRPr lang="en-US" dirty="0"/>
          </a:p>
          <a:p>
            <a:r>
              <a:rPr lang="en-US" dirty="0"/>
              <a:t>Har </a:t>
            </a:r>
            <a:r>
              <a:rPr lang="en-US" dirty="0" err="1"/>
              <a:t>jobbet</a:t>
            </a:r>
            <a:r>
              <a:rPr lang="en-US" dirty="0"/>
              <a:t> </a:t>
            </a:r>
            <a:r>
              <a:rPr lang="en-US" dirty="0" err="1"/>
              <a:t>blant</a:t>
            </a:r>
            <a:r>
              <a:rPr lang="en-US" dirty="0"/>
              <a:t> </a:t>
            </a:r>
            <a:r>
              <a:rPr lang="en-US" dirty="0" err="1"/>
              <a:t>jøder</a:t>
            </a:r>
            <a:r>
              <a:rPr lang="en-US" dirty="0"/>
              <a:t> </a:t>
            </a:r>
            <a:r>
              <a:rPr lang="en-US" dirty="0" err="1"/>
              <a:t>siden</a:t>
            </a:r>
            <a:r>
              <a:rPr lang="en-US" dirty="0"/>
              <a:t> </a:t>
            </a:r>
            <a:r>
              <a:rPr lang="en-US" dirty="0" err="1"/>
              <a:t>starten</a:t>
            </a:r>
            <a:endParaRPr lang="en-US" dirty="0"/>
          </a:p>
          <a:p>
            <a:r>
              <a:rPr lang="en-US" dirty="0"/>
              <a:t>Har </a:t>
            </a:r>
            <a:r>
              <a:rPr lang="en-US" dirty="0" err="1"/>
              <a:t>jobbet</a:t>
            </a:r>
            <a:r>
              <a:rPr lang="en-US" dirty="0"/>
              <a:t> </a:t>
            </a:r>
            <a:r>
              <a:rPr lang="en-US" dirty="0" err="1"/>
              <a:t>kontinuerlig</a:t>
            </a:r>
            <a:r>
              <a:rPr lang="en-US" dirty="0"/>
              <a:t> i Israel de </a:t>
            </a:r>
            <a:r>
              <a:rPr lang="en-US" dirty="0" err="1"/>
              <a:t>siste</a:t>
            </a:r>
            <a:r>
              <a:rPr lang="en-US" dirty="0"/>
              <a:t> 70 </a:t>
            </a:r>
            <a:r>
              <a:rPr lang="en-US" dirty="0" err="1"/>
              <a:t>år</a:t>
            </a:r>
            <a:r>
              <a:rPr lang="en-US" dirty="0"/>
              <a:t>. </a:t>
            </a:r>
          </a:p>
          <a:p>
            <a:r>
              <a:rPr lang="en-US" dirty="0" err="1"/>
              <a:t>Er</a:t>
            </a:r>
            <a:r>
              <a:rPr lang="en-US" dirty="0"/>
              <a:t> </a:t>
            </a:r>
            <a:r>
              <a:rPr lang="en-US" dirty="0" err="1"/>
              <a:t>kanskje</a:t>
            </a:r>
            <a:r>
              <a:rPr lang="en-US" dirty="0"/>
              <a:t> den </a:t>
            </a:r>
            <a:r>
              <a:rPr lang="en-US" dirty="0" err="1"/>
              <a:t>viktigste</a:t>
            </a:r>
            <a:r>
              <a:rPr lang="en-US" dirty="0"/>
              <a:t> </a:t>
            </a:r>
            <a:r>
              <a:rPr lang="en-US" dirty="0" err="1"/>
              <a:t>organisasjonen</a:t>
            </a:r>
            <a:r>
              <a:rPr lang="en-US" dirty="0"/>
              <a:t> for </a:t>
            </a:r>
            <a:r>
              <a:rPr lang="en-US" dirty="0" err="1"/>
              <a:t>misjon</a:t>
            </a:r>
            <a:r>
              <a:rPr lang="en-US" dirty="0"/>
              <a:t> </a:t>
            </a:r>
            <a:r>
              <a:rPr lang="en-US" dirty="0" err="1"/>
              <a:t>blant</a:t>
            </a:r>
            <a:r>
              <a:rPr lang="en-US" dirty="0"/>
              <a:t> </a:t>
            </a:r>
            <a:r>
              <a:rPr lang="en-US" dirty="0" err="1"/>
              <a:t>jøder</a:t>
            </a:r>
            <a:r>
              <a:rPr lang="en-US" dirty="0"/>
              <a:t> i Israel</a:t>
            </a:r>
          </a:p>
          <a:p>
            <a:r>
              <a:rPr lang="en-US" dirty="0"/>
              <a:t>Driver </a:t>
            </a:r>
            <a:r>
              <a:rPr lang="en-US" dirty="0" err="1"/>
              <a:t>menighetsbygging</a:t>
            </a:r>
            <a:r>
              <a:rPr lang="en-US" dirty="0"/>
              <a:t>, </a:t>
            </a:r>
            <a:r>
              <a:rPr lang="en-US" dirty="0" err="1"/>
              <a:t>eldrehjem</a:t>
            </a:r>
            <a:r>
              <a:rPr lang="en-US" dirty="0"/>
              <a:t>, </a:t>
            </a:r>
            <a:r>
              <a:rPr lang="en-US" dirty="0" err="1"/>
              <a:t>diakonaltarbeid</a:t>
            </a:r>
            <a:r>
              <a:rPr lang="en-US" dirty="0"/>
              <a:t>, </a:t>
            </a:r>
            <a:r>
              <a:rPr lang="en-US" dirty="0" err="1"/>
              <a:t>arbeid</a:t>
            </a:r>
            <a:r>
              <a:rPr lang="en-US" dirty="0"/>
              <a:t> for </a:t>
            </a:r>
            <a:r>
              <a:rPr lang="en-US" dirty="0" err="1"/>
              <a:t>menneskerettigheter</a:t>
            </a:r>
            <a:r>
              <a:rPr lang="en-US" dirty="0"/>
              <a:t>, </a:t>
            </a:r>
            <a:r>
              <a:rPr lang="en-US" dirty="0" err="1"/>
              <a:t>utdanningsarbeid</a:t>
            </a:r>
            <a:r>
              <a:rPr lang="en-US" dirty="0"/>
              <a:t> og </a:t>
            </a:r>
            <a:r>
              <a:rPr lang="en-US" dirty="0" err="1"/>
              <a:t>forskning</a:t>
            </a:r>
            <a:r>
              <a:rPr lang="en-US" dirty="0"/>
              <a:t>. </a:t>
            </a:r>
          </a:p>
          <a:p>
            <a:r>
              <a:rPr lang="en-US" dirty="0"/>
              <a:t>I Norge jobber vi med å </a:t>
            </a:r>
            <a:r>
              <a:rPr lang="en-US" dirty="0" err="1"/>
              <a:t>spre</a:t>
            </a:r>
            <a:r>
              <a:rPr lang="en-US" dirty="0"/>
              <a:t> </a:t>
            </a:r>
            <a:r>
              <a:rPr lang="en-US" dirty="0" err="1"/>
              <a:t>kunnskap</a:t>
            </a:r>
            <a:r>
              <a:rPr lang="en-US" dirty="0"/>
              <a:t> om </a:t>
            </a:r>
            <a:r>
              <a:rPr lang="en-US" dirty="0" err="1"/>
              <a:t>troens</a:t>
            </a:r>
            <a:r>
              <a:rPr lang="en-US" dirty="0"/>
              <a:t> </a:t>
            </a:r>
            <a:r>
              <a:rPr lang="en-US" dirty="0" err="1"/>
              <a:t>jødiske</a:t>
            </a:r>
            <a:r>
              <a:rPr lang="en-US" dirty="0"/>
              <a:t> </a:t>
            </a:r>
            <a:r>
              <a:rPr lang="en-US" dirty="0" err="1"/>
              <a:t>røtter</a:t>
            </a:r>
            <a:r>
              <a:rPr lang="en-US" dirty="0"/>
              <a:t> og å </a:t>
            </a:r>
            <a:r>
              <a:rPr lang="en-US" dirty="0" err="1"/>
              <a:t>vekke</a:t>
            </a:r>
            <a:r>
              <a:rPr lang="en-US" dirty="0"/>
              <a:t> </a:t>
            </a:r>
            <a:r>
              <a:rPr lang="en-US" dirty="0" err="1"/>
              <a:t>alle</a:t>
            </a:r>
            <a:r>
              <a:rPr lang="en-US" dirty="0"/>
              <a:t> </a:t>
            </a:r>
            <a:r>
              <a:rPr lang="en-US" dirty="0" err="1"/>
              <a:t>kristne</a:t>
            </a:r>
            <a:r>
              <a:rPr lang="en-US" dirty="0"/>
              <a:t> </a:t>
            </a:r>
            <a:r>
              <a:rPr lang="en-US" dirty="0" err="1"/>
              <a:t>til</a:t>
            </a:r>
            <a:r>
              <a:rPr lang="en-US" dirty="0"/>
              <a:t> </a:t>
            </a:r>
            <a:r>
              <a:rPr lang="en-US" dirty="0" err="1"/>
              <a:t>ansvar</a:t>
            </a:r>
            <a:r>
              <a:rPr lang="en-US" dirty="0"/>
              <a:t> for det </a:t>
            </a:r>
            <a:r>
              <a:rPr lang="en-US" dirty="0" err="1"/>
              <a:t>jødiske</a:t>
            </a:r>
            <a:r>
              <a:rPr lang="en-US" dirty="0"/>
              <a:t> folk. </a:t>
            </a:r>
          </a:p>
        </p:txBody>
      </p:sp>
    </p:spTree>
    <p:extLst>
      <p:ext uri="{BB962C8B-B14F-4D97-AF65-F5344CB8AC3E}">
        <p14:creationId xmlns:p14="http://schemas.microsoft.com/office/powerpoint/2010/main" val="1848138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E706F5-DABD-4FAD-972C-A69309DCAE72}"/>
              </a:ext>
            </a:extLst>
          </p:cNvPr>
          <p:cNvSpPr>
            <a:spLocks noGrp="1"/>
          </p:cNvSpPr>
          <p:nvPr>
            <p:ph type="title"/>
          </p:nvPr>
        </p:nvSpPr>
        <p:spPr>
          <a:xfrm>
            <a:off x="2231136" y="145672"/>
            <a:ext cx="7729728" cy="1188720"/>
          </a:xfrm>
        </p:spPr>
        <p:txBody>
          <a:bodyPr/>
          <a:lstStyle/>
          <a:p>
            <a:r>
              <a:rPr lang="en-US" dirty="0" err="1"/>
              <a:t>Yoel</a:t>
            </a:r>
            <a:r>
              <a:rPr lang="en-US" dirty="0"/>
              <a:t> Ben David</a:t>
            </a:r>
          </a:p>
        </p:txBody>
      </p:sp>
      <p:pic>
        <p:nvPicPr>
          <p:cNvPr id="4" name="Media på Internett 3" title="Yoel Ben David's testimony">
            <a:hlinkClick r:id="" action="ppaction://media"/>
            <a:extLst>
              <a:ext uri="{FF2B5EF4-FFF2-40B4-BE49-F238E27FC236}">
                <a16:creationId xmlns:a16="http://schemas.microsoft.com/office/drawing/2014/main" id="{7B463AD4-530D-4964-9D2E-EF61ACA91E06}"/>
              </a:ext>
            </a:extLst>
          </p:cNvPr>
          <p:cNvPicPr>
            <a:picLocks noGrp="1" noRot="1" noChangeAspect="1"/>
          </p:cNvPicPr>
          <p:nvPr>
            <p:ph idx="1"/>
            <a:videoFile r:link="rId1"/>
          </p:nvPr>
        </p:nvPicPr>
        <p:blipFill>
          <a:blip r:embed="rId3"/>
          <a:stretch>
            <a:fillRect/>
          </a:stretch>
        </p:blipFill>
        <p:spPr>
          <a:xfrm>
            <a:off x="2595486" y="1464916"/>
            <a:ext cx="7001027" cy="5247412"/>
          </a:xfrm>
          <a:prstGeom prst="rect">
            <a:avLst/>
          </a:prstGeom>
        </p:spPr>
      </p:pic>
    </p:spTree>
    <p:extLst>
      <p:ext uri="{BB962C8B-B14F-4D97-AF65-F5344CB8AC3E}">
        <p14:creationId xmlns:p14="http://schemas.microsoft.com/office/powerpoint/2010/main" val="2583897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6035299-2A8F-4AA5-AAF8-757E067E4ADC}"/>
              </a:ext>
            </a:extLst>
          </p:cNvPr>
          <p:cNvSpPr>
            <a:spLocks noGrp="1"/>
          </p:cNvSpPr>
          <p:nvPr>
            <p:ph type="title"/>
          </p:nvPr>
        </p:nvSpPr>
        <p:spPr>
          <a:xfrm>
            <a:off x="2231135" y="275923"/>
            <a:ext cx="7729728" cy="1188720"/>
          </a:xfrm>
        </p:spPr>
        <p:txBody>
          <a:bodyPr/>
          <a:lstStyle/>
          <a:p>
            <a:r>
              <a:rPr lang="en-US" dirty="0" err="1"/>
              <a:t>Volontører</a:t>
            </a:r>
            <a:endParaRPr lang="en-US" dirty="0"/>
          </a:p>
        </p:txBody>
      </p:sp>
      <p:pic>
        <p:nvPicPr>
          <p:cNvPr id="4" name="Media på Internett 3" title="Volontￃﾸrer Israel 2017">
            <a:hlinkClick r:id="" action="ppaction://media"/>
            <a:extLst>
              <a:ext uri="{FF2B5EF4-FFF2-40B4-BE49-F238E27FC236}">
                <a16:creationId xmlns:a16="http://schemas.microsoft.com/office/drawing/2014/main" id="{47C6EF40-06F0-4591-BEF8-77174A612E49}"/>
              </a:ext>
            </a:extLst>
          </p:cNvPr>
          <p:cNvPicPr>
            <a:picLocks noGrp="1" noRot="1" noChangeAspect="1"/>
          </p:cNvPicPr>
          <p:nvPr>
            <p:ph idx="1"/>
            <a:videoFile r:link="rId1"/>
          </p:nvPr>
        </p:nvPicPr>
        <p:blipFill>
          <a:blip r:embed="rId3"/>
          <a:stretch>
            <a:fillRect/>
          </a:stretch>
        </p:blipFill>
        <p:spPr>
          <a:xfrm>
            <a:off x="1661333" y="1593396"/>
            <a:ext cx="8869334" cy="4988681"/>
          </a:xfrm>
          <a:prstGeom prst="rect">
            <a:avLst/>
          </a:prstGeom>
        </p:spPr>
      </p:pic>
    </p:spTree>
    <p:extLst>
      <p:ext uri="{BB962C8B-B14F-4D97-AF65-F5344CB8AC3E}">
        <p14:creationId xmlns:p14="http://schemas.microsoft.com/office/powerpoint/2010/main" val="626171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D4B5D50F-F660-4B32-A116-4177DF69879C}"/>
              </a:ext>
            </a:extLst>
          </p:cNvPr>
          <p:cNvPicPr>
            <a:picLocks noChangeAspect="1"/>
          </p:cNvPicPr>
          <p:nvPr/>
        </p:nvPicPr>
        <p:blipFill>
          <a:blip r:embed="rId2"/>
          <a:stretch>
            <a:fillRect/>
          </a:stretch>
        </p:blipFill>
        <p:spPr>
          <a:xfrm>
            <a:off x="804334" y="1418167"/>
            <a:ext cx="10583332" cy="4021665"/>
          </a:xfrm>
          <a:prstGeom prst="rect">
            <a:avLst/>
          </a:prstGeom>
        </p:spPr>
      </p:pic>
    </p:spTree>
    <p:extLst>
      <p:ext uri="{BB962C8B-B14F-4D97-AF65-F5344CB8AC3E}">
        <p14:creationId xmlns:p14="http://schemas.microsoft.com/office/powerpoint/2010/main" val="1134858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EEC65F-2C06-414B-8D3F-7431EF3375C8}"/>
              </a:ext>
            </a:extLst>
          </p:cNvPr>
          <p:cNvSpPr>
            <a:spLocks noGrp="1"/>
          </p:cNvSpPr>
          <p:nvPr>
            <p:ph type="ctrTitle"/>
          </p:nvPr>
        </p:nvSpPr>
        <p:spPr/>
        <p:txBody>
          <a:bodyPr/>
          <a:lstStyle/>
          <a:p>
            <a:r>
              <a:rPr lang="en-US" dirty="0" err="1"/>
              <a:t>Troens</a:t>
            </a:r>
            <a:r>
              <a:rPr lang="en-US" dirty="0"/>
              <a:t> </a:t>
            </a:r>
            <a:r>
              <a:rPr lang="en-US" dirty="0" err="1"/>
              <a:t>Jødiske</a:t>
            </a:r>
            <a:r>
              <a:rPr lang="en-US" dirty="0"/>
              <a:t> </a:t>
            </a:r>
            <a:r>
              <a:rPr lang="en-US" dirty="0" err="1"/>
              <a:t>Røtter</a:t>
            </a:r>
            <a:endParaRPr lang="en-US" dirty="0"/>
          </a:p>
        </p:txBody>
      </p:sp>
      <p:sp>
        <p:nvSpPr>
          <p:cNvPr id="3" name="Undertittel 2">
            <a:extLst>
              <a:ext uri="{FF2B5EF4-FFF2-40B4-BE49-F238E27FC236}">
                <a16:creationId xmlns:a16="http://schemas.microsoft.com/office/drawing/2014/main" id="{882504D7-E730-4515-8728-925CABBF0855}"/>
              </a:ext>
            </a:extLst>
          </p:cNvPr>
          <p:cNvSpPr>
            <a:spLocks noGrp="1"/>
          </p:cNvSpPr>
          <p:nvPr>
            <p:ph type="subTitle" idx="1"/>
          </p:nvPr>
        </p:nvSpPr>
        <p:spPr/>
        <p:txBody>
          <a:bodyPr/>
          <a:lstStyle/>
          <a:p>
            <a:endParaRPr lang="en-US" dirty="0"/>
          </a:p>
        </p:txBody>
      </p:sp>
      <p:pic>
        <p:nvPicPr>
          <p:cNvPr id="4" name="Bilde 3" descr="Et bilde som inneholder enhet&#10;&#10;Automatisk generert beskrivelse">
            <a:extLst>
              <a:ext uri="{FF2B5EF4-FFF2-40B4-BE49-F238E27FC236}">
                <a16:creationId xmlns:a16="http://schemas.microsoft.com/office/drawing/2014/main" id="{27E42BAA-E438-4E90-B8BD-79CAA87E9F60}"/>
              </a:ext>
            </a:extLst>
          </p:cNvPr>
          <p:cNvPicPr>
            <a:picLocks noChangeAspect="1"/>
          </p:cNvPicPr>
          <p:nvPr/>
        </p:nvPicPr>
        <p:blipFill>
          <a:blip r:embed="rId2"/>
          <a:stretch>
            <a:fillRect/>
          </a:stretch>
        </p:blipFill>
        <p:spPr>
          <a:xfrm>
            <a:off x="9935569" y="5984592"/>
            <a:ext cx="2030469" cy="772569"/>
          </a:xfrm>
          <a:prstGeom prst="rect">
            <a:avLst/>
          </a:prstGeom>
        </p:spPr>
      </p:pic>
      <p:pic>
        <p:nvPicPr>
          <p:cNvPr id="6" name="Bilde 5">
            <a:extLst>
              <a:ext uri="{FF2B5EF4-FFF2-40B4-BE49-F238E27FC236}">
                <a16:creationId xmlns:a16="http://schemas.microsoft.com/office/drawing/2014/main" id="{6E8101D0-743F-41F5-91EA-494AC1C2D9ED}"/>
              </a:ext>
            </a:extLst>
          </p:cNvPr>
          <p:cNvPicPr>
            <a:picLocks noChangeAspect="1"/>
          </p:cNvPicPr>
          <p:nvPr/>
        </p:nvPicPr>
        <p:blipFill>
          <a:blip r:embed="rId3"/>
          <a:stretch>
            <a:fillRect/>
          </a:stretch>
        </p:blipFill>
        <p:spPr>
          <a:xfrm>
            <a:off x="346489" y="5984592"/>
            <a:ext cx="2311491" cy="879494"/>
          </a:xfrm>
          <a:prstGeom prst="rect">
            <a:avLst/>
          </a:prstGeom>
        </p:spPr>
      </p:pic>
    </p:spTree>
    <p:extLst>
      <p:ext uri="{BB962C8B-B14F-4D97-AF65-F5344CB8AC3E}">
        <p14:creationId xmlns:p14="http://schemas.microsoft.com/office/powerpoint/2010/main" val="3974757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19FCD2-AEA8-47A9-82B0-594B65AF3C36}"/>
              </a:ext>
            </a:extLst>
          </p:cNvPr>
          <p:cNvSpPr>
            <a:spLocks noGrp="1"/>
          </p:cNvSpPr>
          <p:nvPr>
            <p:ph type="title"/>
          </p:nvPr>
        </p:nvSpPr>
        <p:spPr/>
        <p:txBody>
          <a:bodyPr/>
          <a:lstStyle/>
          <a:p>
            <a:r>
              <a:rPr lang="en-US" dirty="0" err="1"/>
              <a:t>Innholdsfortegnelse</a:t>
            </a:r>
            <a:endParaRPr lang="en-US" dirty="0"/>
          </a:p>
        </p:txBody>
      </p:sp>
      <p:sp>
        <p:nvSpPr>
          <p:cNvPr id="3" name="Plassholder for innhold 2">
            <a:extLst>
              <a:ext uri="{FF2B5EF4-FFF2-40B4-BE49-F238E27FC236}">
                <a16:creationId xmlns:a16="http://schemas.microsoft.com/office/drawing/2014/main" id="{81467230-7700-4866-8962-97EB4E79E1A9}"/>
              </a:ext>
            </a:extLst>
          </p:cNvPr>
          <p:cNvSpPr>
            <a:spLocks noGrp="1"/>
          </p:cNvSpPr>
          <p:nvPr>
            <p:ph idx="1"/>
          </p:nvPr>
        </p:nvSpPr>
        <p:spPr/>
        <p:txBody>
          <a:bodyPr/>
          <a:lstStyle/>
          <a:p>
            <a:r>
              <a:rPr lang="en-US" dirty="0" err="1"/>
              <a:t>Hvordan</a:t>
            </a:r>
            <a:r>
              <a:rPr lang="en-US" dirty="0"/>
              <a:t> </a:t>
            </a:r>
            <a:r>
              <a:rPr lang="en-US" dirty="0" err="1"/>
              <a:t>er</a:t>
            </a:r>
            <a:r>
              <a:rPr lang="en-US" dirty="0"/>
              <a:t> </a:t>
            </a:r>
            <a:r>
              <a:rPr lang="en-US" dirty="0" err="1"/>
              <a:t>forholdet</a:t>
            </a:r>
            <a:r>
              <a:rPr lang="en-US" dirty="0"/>
              <a:t> </a:t>
            </a:r>
            <a:r>
              <a:rPr lang="en-US" dirty="0" err="1"/>
              <a:t>mellom</a:t>
            </a:r>
            <a:r>
              <a:rPr lang="en-US" dirty="0"/>
              <a:t> </a:t>
            </a:r>
            <a:r>
              <a:rPr lang="en-US" dirty="0" err="1"/>
              <a:t>vår</a:t>
            </a:r>
            <a:r>
              <a:rPr lang="en-US" dirty="0"/>
              <a:t> </a:t>
            </a:r>
            <a:r>
              <a:rPr lang="en-US" dirty="0" err="1"/>
              <a:t>samtid</a:t>
            </a:r>
            <a:r>
              <a:rPr lang="en-US" dirty="0"/>
              <a:t> og den </a:t>
            </a:r>
            <a:r>
              <a:rPr lang="en-US" dirty="0" err="1"/>
              <a:t>fortiden</a:t>
            </a:r>
            <a:r>
              <a:rPr lang="en-US" dirty="0"/>
              <a:t> vi </a:t>
            </a:r>
            <a:r>
              <a:rPr lang="en-US" dirty="0" err="1"/>
              <a:t>ønsker</a:t>
            </a:r>
            <a:r>
              <a:rPr lang="en-US" dirty="0"/>
              <a:t> å </a:t>
            </a:r>
            <a:r>
              <a:rPr lang="en-US" dirty="0" err="1"/>
              <a:t>si</a:t>
            </a:r>
            <a:r>
              <a:rPr lang="en-US" dirty="0"/>
              <a:t> </a:t>
            </a:r>
            <a:r>
              <a:rPr lang="en-US" dirty="0" err="1"/>
              <a:t>noe</a:t>
            </a:r>
            <a:r>
              <a:rPr lang="en-US" dirty="0"/>
              <a:t> om? </a:t>
            </a:r>
          </a:p>
          <a:p>
            <a:r>
              <a:rPr lang="en-US" dirty="0" err="1"/>
              <a:t>Hva</a:t>
            </a:r>
            <a:r>
              <a:rPr lang="en-US" dirty="0"/>
              <a:t> </a:t>
            </a:r>
            <a:r>
              <a:rPr lang="en-US" dirty="0" err="1"/>
              <a:t>sier</a:t>
            </a:r>
            <a:r>
              <a:rPr lang="en-US" dirty="0"/>
              <a:t> Jesus om Hans </a:t>
            </a:r>
            <a:r>
              <a:rPr lang="en-US" dirty="0" err="1"/>
              <a:t>rolle</a:t>
            </a:r>
            <a:r>
              <a:rPr lang="en-US" dirty="0"/>
              <a:t> </a:t>
            </a:r>
            <a:r>
              <a:rPr lang="en-US" dirty="0" err="1"/>
              <a:t>ovenfor</a:t>
            </a:r>
            <a:r>
              <a:rPr lang="en-US" dirty="0"/>
              <a:t> det </a:t>
            </a:r>
            <a:r>
              <a:rPr lang="en-US" dirty="0" err="1"/>
              <a:t>jødiske</a:t>
            </a:r>
            <a:r>
              <a:rPr lang="en-US" dirty="0"/>
              <a:t> folk? </a:t>
            </a:r>
          </a:p>
          <a:p>
            <a:r>
              <a:rPr lang="en-US" dirty="0" err="1"/>
              <a:t>Hva</a:t>
            </a:r>
            <a:r>
              <a:rPr lang="en-US" dirty="0"/>
              <a:t> </a:t>
            </a:r>
            <a:r>
              <a:rPr lang="en-US" dirty="0" err="1"/>
              <a:t>sier</a:t>
            </a:r>
            <a:r>
              <a:rPr lang="en-US" dirty="0"/>
              <a:t> </a:t>
            </a:r>
            <a:r>
              <a:rPr lang="en-US" dirty="0" err="1"/>
              <a:t>Apostlene</a:t>
            </a:r>
            <a:r>
              <a:rPr lang="en-US" dirty="0"/>
              <a:t> om </a:t>
            </a:r>
            <a:r>
              <a:rPr lang="en-US" dirty="0" err="1"/>
              <a:t>forholdet</a:t>
            </a:r>
            <a:r>
              <a:rPr lang="en-US" dirty="0"/>
              <a:t> </a:t>
            </a:r>
            <a:r>
              <a:rPr lang="en-US" dirty="0" err="1"/>
              <a:t>mellom</a:t>
            </a:r>
            <a:r>
              <a:rPr lang="en-US" dirty="0"/>
              <a:t> </a:t>
            </a:r>
            <a:r>
              <a:rPr lang="en-US" dirty="0" err="1"/>
              <a:t>jødene</a:t>
            </a:r>
            <a:r>
              <a:rPr lang="en-US" dirty="0"/>
              <a:t> og </a:t>
            </a:r>
            <a:r>
              <a:rPr lang="en-US" dirty="0" err="1"/>
              <a:t>hedninge-kristne</a:t>
            </a:r>
            <a:r>
              <a:rPr lang="en-US" dirty="0"/>
              <a:t>? </a:t>
            </a:r>
          </a:p>
        </p:txBody>
      </p:sp>
      <p:pic>
        <p:nvPicPr>
          <p:cNvPr id="4" name="Bilde 3" descr="Et bilde som inneholder enhet&#10;&#10;Automatisk generert beskrivelse">
            <a:extLst>
              <a:ext uri="{FF2B5EF4-FFF2-40B4-BE49-F238E27FC236}">
                <a16:creationId xmlns:a16="http://schemas.microsoft.com/office/drawing/2014/main" id="{12B4B0D1-B500-4F72-AE4D-FA3CBEFDCAC0}"/>
              </a:ext>
            </a:extLst>
          </p:cNvPr>
          <p:cNvPicPr>
            <a:picLocks noChangeAspect="1"/>
          </p:cNvPicPr>
          <p:nvPr/>
        </p:nvPicPr>
        <p:blipFill>
          <a:blip r:embed="rId2"/>
          <a:stretch>
            <a:fillRect/>
          </a:stretch>
        </p:blipFill>
        <p:spPr>
          <a:xfrm>
            <a:off x="9935569" y="5984592"/>
            <a:ext cx="2030469" cy="772569"/>
          </a:xfrm>
          <a:prstGeom prst="rect">
            <a:avLst/>
          </a:prstGeom>
        </p:spPr>
      </p:pic>
    </p:spTree>
    <p:extLst>
      <p:ext uri="{BB962C8B-B14F-4D97-AF65-F5344CB8AC3E}">
        <p14:creationId xmlns:p14="http://schemas.microsoft.com/office/powerpoint/2010/main" val="1056632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9F26AF7-9AC1-49A4-8F89-2C63E1C0A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91851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E153D648-83DA-44FB-8F4A-EA7ADE34C035}"/>
              </a:ext>
            </a:extLst>
          </p:cNvPr>
          <p:cNvSpPr>
            <a:spLocks noGrp="1"/>
          </p:cNvSpPr>
          <p:nvPr>
            <p:ph type="title"/>
          </p:nvPr>
        </p:nvSpPr>
        <p:spPr>
          <a:xfrm>
            <a:off x="1600200" y="4269282"/>
            <a:ext cx="8991600" cy="1264762"/>
          </a:xfrm>
        </p:spPr>
        <p:txBody>
          <a:bodyPr vert="horz" lIns="274320" tIns="182880" rIns="274320" bIns="182880" rtlCol="0" anchor="ctr" anchorCtr="1">
            <a:normAutofit/>
          </a:bodyPr>
          <a:lstStyle/>
          <a:p>
            <a:r>
              <a:rPr lang="en-US" sz="3200" dirty="0" err="1"/>
              <a:t>Fortiden</a:t>
            </a:r>
            <a:r>
              <a:rPr lang="en-US" sz="3200" dirty="0"/>
              <a:t> </a:t>
            </a:r>
            <a:r>
              <a:rPr lang="en-US" sz="3200" dirty="0" err="1"/>
              <a:t>lærer</a:t>
            </a:r>
            <a:r>
              <a:rPr lang="en-US" sz="3200" dirty="0"/>
              <a:t> </a:t>
            </a:r>
            <a:r>
              <a:rPr lang="en-US" sz="3200" dirty="0" err="1"/>
              <a:t>oss</a:t>
            </a:r>
            <a:r>
              <a:rPr lang="en-US" sz="3200" dirty="0"/>
              <a:t> om </a:t>
            </a:r>
            <a:r>
              <a:rPr lang="en-US" sz="3200" dirty="0" err="1"/>
              <a:t>Nåtiden</a:t>
            </a:r>
            <a:endParaRPr lang="en-US" sz="3200" dirty="0"/>
          </a:p>
        </p:txBody>
      </p:sp>
      <p:pic>
        <p:nvPicPr>
          <p:cNvPr id="7" name="Bilde 6" descr="Et bilde som inneholder mann, vegg, person, innendørs&#10;&#10;Automatisk generert beskrivelse">
            <a:extLst>
              <a:ext uri="{FF2B5EF4-FFF2-40B4-BE49-F238E27FC236}">
                <a16:creationId xmlns:a16="http://schemas.microsoft.com/office/drawing/2014/main" id="{DBDF9A82-62EB-4835-8E7B-01C7736AC653}"/>
              </a:ext>
            </a:extLst>
          </p:cNvPr>
          <p:cNvPicPr>
            <a:picLocks noChangeAspect="1"/>
          </p:cNvPicPr>
          <p:nvPr/>
        </p:nvPicPr>
        <p:blipFill>
          <a:blip r:embed="rId2"/>
          <a:stretch>
            <a:fillRect/>
          </a:stretch>
        </p:blipFill>
        <p:spPr>
          <a:xfrm>
            <a:off x="3518010" y="587858"/>
            <a:ext cx="2335674" cy="3301307"/>
          </a:xfrm>
          <a:prstGeom prst="rect">
            <a:avLst/>
          </a:prstGeom>
        </p:spPr>
      </p:pic>
      <p:pic>
        <p:nvPicPr>
          <p:cNvPr id="5" name="Plassholder for innhold 4" descr="Et bilde som inneholder tekst, slips, bok, har på seg&#10;&#10;Automatisk generert beskrivelse">
            <a:extLst>
              <a:ext uri="{FF2B5EF4-FFF2-40B4-BE49-F238E27FC236}">
                <a16:creationId xmlns:a16="http://schemas.microsoft.com/office/drawing/2014/main" id="{7A01C7D6-C5E8-4813-AC10-042DB0F74DAA}"/>
              </a:ext>
            </a:extLst>
          </p:cNvPr>
          <p:cNvPicPr>
            <a:picLocks noGrp="1" noChangeAspect="1"/>
          </p:cNvPicPr>
          <p:nvPr>
            <p:ph idx="1"/>
          </p:nvPr>
        </p:nvPicPr>
        <p:blipFill>
          <a:blip r:embed="rId3"/>
          <a:stretch>
            <a:fillRect/>
          </a:stretch>
        </p:blipFill>
        <p:spPr>
          <a:xfrm>
            <a:off x="6338316" y="587858"/>
            <a:ext cx="2492486" cy="3301307"/>
          </a:xfrm>
          <a:prstGeom prst="rect">
            <a:avLst/>
          </a:prstGeom>
        </p:spPr>
      </p:pic>
      <p:pic>
        <p:nvPicPr>
          <p:cNvPr id="9" name="Bilde 8" descr="Et bilde som inneholder enhet&#10;&#10;Automatisk generert beskrivelse">
            <a:extLst>
              <a:ext uri="{FF2B5EF4-FFF2-40B4-BE49-F238E27FC236}">
                <a16:creationId xmlns:a16="http://schemas.microsoft.com/office/drawing/2014/main" id="{B8420DC5-5C65-4D3E-89EA-738565B3747E}"/>
              </a:ext>
            </a:extLst>
          </p:cNvPr>
          <p:cNvPicPr>
            <a:picLocks noChangeAspect="1"/>
          </p:cNvPicPr>
          <p:nvPr/>
        </p:nvPicPr>
        <p:blipFill>
          <a:blip r:embed="rId4"/>
          <a:stretch>
            <a:fillRect/>
          </a:stretch>
        </p:blipFill>
        <p:spPr>
          <a:xfrm>
            <a:off x="9935569" y="5984592"/>
            <a:ext cx="2030469" cy="772569"/>
          </a:xfrm>
          <a:prstGeom prst="rect">
            <a:avLst/>
          </a:prstGeom>
        </p:spPr>
      </p:pic>
    </p:spTree>
    <p:extLst>
      <p:ext uri="{BB962C8B-B14F-4D97-AF65-F5344CB8AC3E}">
        <p14:creationId xmlns:p14="http://schemas.microsoft.com/office/powerpoint/2010/main" val="2628713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4CEF4A0-6A7C-4CD3-9466-063B54995338}"/>
              </a:ext>
            </a:extLst>
          </p:cNvPr>
          <p:cNvSpPr>
            <a:spLocks noGrp="1"/>
          </p:cNvSpPr>
          <p:nvPr>
            <p:ph type="title"/>
          </p:nvPr>
        </p:nvSpPr>
        <p:spPr>
          <a:xfrm>
            <a:off x="804672" y="964692"/>
            <a:ext cx="3066937" cy="1188720"/>
          </a:xfrm>
        </p:spPr>
        <p:txBody>
          <a:bodyPr>
            <a:normAutofit/>
          </a:bodyPr>
          <a:lstStyle/>
          <a:p>
            <a:r>
              <a:rPr lang="en-US" sz="2200" err="1"/>
              <a:t>Nåtiden</a:t>
            </a:r>
            <a:r>
              <a:rPr lang="en-US" sz="2200"/>
              <a:t> former </a:t>
            </a:r>
            <a:r>
              <a:rPr lang="en-US" sz="2200" err="1"/>
              <a:t>også</a:t>
            </a:r>
            <a:r>
              <a:rPr lang="en-US" sz="2200"/>
              <a:t> </a:t>
            </a:r>
            <a:r>
              <a:rPr lang="en-US" sz="2200" err="1"/>
              <a:t>Fortiden</a:t>
            </a:r>
            <a:endParaRPr lang="en-US" sz="2200"/>
          </a:p>
        </p:txBody>
      </p:sp>
      <p:sp>
        <p:nvSpPr>
          <p:cNvPr id="3" name="Plassholder for innhold 2">
            <a:extLst>
              <a:ext uri="{FF2B5EF4-FFF2-40B4-BE49-F238E27FC236}">
                <a16:creationId xmlns:a16="http://schemas.microsoft.com/office/drawing/2014/main" id="{A7F686C6-001F-4B86-84CD-1A0C24B89D8C}"/>
              </a:ext>
            </a:extLst>
          </p:cNvPr>
          <p:cNvSpPr>
            <a:spLocks noGrp="1"/>
          </p:cNvSpPr>
          <p:nvPr>
            <p:ph idx="1"/>
          </p:nvPr>
        </p:nvSpPr>
        <p:spPr>
          <a:xfrm>
            <a:off x="803244" y="2638044"/>
            <a:ext cx="3063765" cy="3263206"/>
          </a:xfrm>
        </p:spPr>
        <p:txBody>
          <a:bodyPr>
            <a:normAutofit/>
          </a:bodyPr>
          <a:lstStyle/>
          <a:p>
            <a:r>
              <a:rPr lang="nb-NO" dirty="0"/>
              <a:t> I alt 113 mennesker ble drept, deriblant 84 sivile nordmenn, og flere bygninger ble rammet, mens Victorias-terrasse fikk forholdsvis mindre skader.</a:t>
            </a:r>
            <a:endParaRPr lang="en-US" dirty="0"/>
          </a:p>
        </p:txBody>
      </p:sp>
      <p:sp>
        <p:nvSpPr>
          <p:cNvPr id="10" name="Rectangle 9">
            <a:extLst>
              <a:ext uri="{FF2B5EF4-FFF2-40B4-BE49-F238E27FC236}">
                <a16:creationId xmlns:a16="http://schemas.microsoft.com/office/drawing/2014/main" id="{6515FC82-3453-4CBE-8895-4CCFF33952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4182" y="964692"/>
            <a:ext cx="6885432"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5FD847B-65C0-4027-8DFC-70CB42451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802" y="1128683"/>
            <a:ext cx="6558192" cy="4608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descr="Et bilde som inneholder utendørs, himmel, bygning, stor&#10;&#10;Automatisk generert beskrivelse">
            <a:extLst>
              <a:ext uri="{FF2B5EF4-FFF2-40B4-BE49-F238E27FC236}">
                <a16:creationId xmlns:a16="http://schemas.microsoft.com/office/drawing/2014/main" id="{8CD48465-0D03-4BD1-958B-708330BA2CBE}"/>
              </a:ext>
            </a:extLst>
          </p:cNvPr>
          <p:cNvPicPr>
            <a:picLocks noChangeAspect="1"/>
          </p:cNvPicPr>
          <p:nvPr/>
        </p:nvPicPr>
        <p:blipFill>
          <a:blip r:embed="rId2"/>
          <a:stretch>
            <a:fillRect/>
          </a:stretch>
        </p:blipFill>
        <p:spPr>
          <a:xfrm>
            <a:off x="4823366" y="1354688"/>
            <a:ext cx="6227064" cy="4156565"/>
          </a:xfrm>
          <a:prstGeom prst="rect">
            <a:avLst/>
          </a:prstGeom>
        </p:spPr>
      </p:pic>
      <p:pic>
        <p:nvPicPr>
          <p:cNvPr id="8" name="Bilde 7" descr="Et bilde som inneholder enhet&#10;&#10;Automatisk generert beskrivelse">
            <a:extLst>
              <a:ext uri="{FF2B5EF4-FFF2-40B4-BE49-F238E27FC236}">
                <a16:creationId xmlns:a16="http://schemas.microsoft.com/office/drawing/2014/main" id="{C8F84BCC-6C56-4DC1-B6A8-26D132469CCD}"/>
              </a:ext>
            </a:extLst>
          </p:cNvPr>
          <p:cNvPicPr>
            <a:picLocks noChangeAspect="1"/>
          </p:cNvPicPr>
          <p:nvPr/>
        </p:nvPicPr>
        <p:blipFill>
          <a:blip r:embed="rId3"/>
          <a:stretch>
            <a:fillRect/>
          </a:stretch>
        </p:blipFill>
        <p:spPr>
          <a:xfrm>
            <a:off x="9935569" y="5984592"/>
            <a:ext cx="2030469" cy="772569"/>
          </a:xfrm>
          <a:prstGeom prst="rect">
            <a:avLst/>
          </a:prstGeom>
        </p:spPr>
      </p:pic>
    </p:spTree>
    <p:extLst>
      <p:ext uri="{BB962C8B-B14F-4D97-AF65-F5344CB8AC3E}">
        <p14:creationId xmlns:p14="http://schemas.microsoft.com/office/powerpoint/2010/main" val="3729768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43DFBE-A5D8-48CB-86DA-776C979B7BF7}"/>
              </a:ext>
            </a:extLst>
          </p:cNvPr>
          <p:cNvSpPr>
            <a:spLocks noGrp="1"/>
          </p:cNvSpPr>
          <p:nvPr>
            <p:ph type="title"/>
          </p:nvPr>
        </p:nvSpPr>
        <p:spPr>
          <a:xfrm>
            <a:off x="804672" y="2404872"/>
            <a:ext cx="3044950" cy="1645920"/>
          </a:xfrm>
        </p:spPr>
        <p:txBody>
          <a:bodyPr vert="horz" lIns="274320" tIns="182880" rIns="274320" bIns="182880" rtlCol="0" anchor="ctr" anchorCtr="1">
            <a:normAutofit/>
          </a:bodyPr>
          <a:lstStyle/>
          <a:p>
            <a:r>
              <a:rPr lang="en-US" sz="1500"/>
              <a:t>"The past is a foreign country: they do things differently there.</a:t>
            </a:r>
            <a:br>
              <a:rPr lang="en-US" sz="1500"/>
            </a:br>
            <a:endParaRPr lang="en-US" sz="1500"/>
          </a:p>
        </p:txBody>
      </p:sp>
      <p:sp>
        <p:nvSpPr>
          <p:cNvPr id="3" name="Plassholder for innhold 2">
            <a:extLst>
              <a:ext uri="{FF2B5EF4-FFF2-40B4-BE49-F238E27FC236}">
                <a16:creationId xmlns:a16="http://schemas.microsoft.com/office/drawing/2014/main" id="{68564721-872C-4D1D-B591-5E0A2E777B2F}"/>
              </a:ext>
            </a:extLst>
          </p:cNvPr>
          <p:cNvSpPr>
            <a:spLocks noGrp="1"/>
          </p:cNvSpPr>
          <p:nvPr>
            <p:ph idx="1"/>
          </p:nvPr>
        </p:nvSpPr>
        <p:spPr>
          <a:xfrm>
            <a:off x="1121822" y="4352544"/>
            <a:ext cx="2410650" cy="1239894"/>
          </a:xfrm>
        </p:spPr>
        <p:txBody>
          <a:bodyPr vert="horz" lIns="91440" tIns="45720" rIns="91440" bIns="45720" rtlCol="0">
            <a:normAutofit/>
          </a:bodyPr>
          <a:lstStyle/>
          <a:p>
            <a:pPr marL="0" indent="0" algn="ctr">
              <a:buNone/>
            </a:pPr>
            <a:r>
              <a:rPr lang="en-US">
                <a:solidFill>
                  <a:schemeClr val="tx1">
                    <a:lumMod val="75000"/>
                    <a:lumOff val="25000"/>
                  </a:schemeClr>
                </a:solidFill>
              </a:rPr>
              <a:t>L.P. Hartley</a:t>
            </a:r>
          </a:p>
        </p:txBody>
      </p:sp>
      <p:pic>
        <p:nvPicPr>
          <p:cNvPr id="5" name="Bilde 4" descr="Et bilde som inneholder foto, utendørs, tre, person&#10;&#10;Automatisk generert beskrivelse">
            <a:extLst>
              <a:ext uri="{FF2B5EF4-FFF2-40B4-BE49-F238E27FC236}">
                <a16:creationId xmlns:a16="http://schemas.microsoft.com/office/drawing/2014/main" id="{547C93F6-2992-405A-B487-0A9513D557D1}"/>
              </a:ext>
            </a:extLst>
          </p:cNvPr>
          <p:cNvPicPr>
            <a:picLocks noChangeAspect="1"/>
          </p:cNvPicPr>
          <p:nvPr/>
        </p:nvPicPr>
        <p:blipFill rotWithShape="1">
          <a:blip r:embed="rId2"/>
          <a:srcRect r="-1" b="292"/>
          <a:stretch/>
        </p:blipFill>
        <p:spPr>
          <a:xfrm>
            <a:off x="4654296" y="10"/>
            <a:ext cx="7537703" cy="6857990"/>
          </a:xfrm>
          <a:prstGeom prst="rect">
            <a:avLst/>
          </a:prstGeom>
        </p:spPr>
      </p:pic>
    </p:spTree>
    <p:extLst>
      <p:ext uri="{BB962C8B-B14F-4D97-AF65-F5344CB8AC3E}">
        <p14:creationId xmlns:p14="http://schemas.microsoft.com/office/powerpoint/2010/main" val="1113989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1229422-E3E2-4CE4-8464-CDDF34A6798E}"/>
              </a:ext>
            </a:extLst>
          </p:cNvPr>
          <p:cNvSpPr>
            <a:spLocks noGrp="1"/>
          </p:cNvSpPr>
          <p:nvPr>
            <p:ph type="title"/>
          </p:nvPr>
        </p:nvSpPr>
        <p:spPr/>
        <p:txBody>
          <a:bodyPr/>
          <a:lstStyle/>
          <a:p>
            <a:r>
              <a:rPr lang="en-US" dirty="0" err="1"/>
              <a:t>Hva</a:t>
            </a:r>
            <a:r>
              <a:rPr lang="en-US" dirty="0"/>
              <a:t> </a:t>
            </a:r>
            <a:r>
              <a:rPr lang="en-US" dirty="0" err="1"/>
              <a:t>Sier</a:t>
            </a:r>
            <a:r>
              <a:rPr lang="en-US" dirty="0"/>
              <a:t> Jesus om </a:t>
            </a:r>
            <a:r>
              <a:rPr lang="en-US" dirty="0" err="1"/>
              <a:t>Forholdet</a:t>
            </a:r>
            <a:r>
              <a:rPr lang="en-US" dirty="0"/>
              <a:t> </a:t>
            </a:r>
            <a:r>
              <a:rPr lang="en-US" dirty="0" err="1"/>
              <a:t>mellom</a:t>
            </a:r>
            <a:r>
              <a:rPr lang="en-US" dirty="0"/>
              <a:t> </a:t>
            </a:r>
            <a:r>
              <a:rPr lang="en-US" dirty="0" err="1"/>
              <a:t>jøder</a:t>
            </a:r>
            <a:r>
              <a:rPr lang="en-US" dirty="0"/>
              <a:t> og </a:t>
            </a:r>
            <a:r>
              <a:rPr lang="en-US" dirty="0" err="1"/>
              <a:t>hedninger</a:t>
            </a:r>
            <a:r>
              <a:rPr lang="en-US" dirty="0"/>
              <a:t>?</a:t>
            </a:r>
          </a:p>
        </p:txBody>
      </p:sp>
      <p:pic>
        <p:nvPicPr>
          <p:cNvPr id="3" name="Bilde 2" descr="Et bilde som inneholder enhet&#10;&#10;Automatisk generert beskrivelse">
            <a:extLst>
              <a:ext uri="{FF2B5EF4-FFF2-40B4-BE49-F238E27FC236}">
                <a16:creationId xmlns:a16="http://schemas.microsoft.com/office/drawing/2014/main" id="{19C18983-A4A3-4060-AD07-CEF1D64E30D2}"/>
              </a:ext>
            </a:extLst>
          </p:cNvPr>
          <p:cNvPicPr>
            <a:picLocks noChangeAspect="1"/>
          </p:cNvPicPr>
          <p:nvPr/>
        </p:nvPicPr>
        <p:blipFill>
          <a:blip r:embed="rId2"/>
          <a:stretch>
            <a:fillRect/>
          </a:stretch>
        </p:blipFill>
        <p:spPr>
          <a:xfrm>
            <a:off x="9935569" y="5984592"/>
            <a:ext cx="2030469" cy="772569"/>
          </a:xfrm>
          <a:prstGeom prst="rect">
            <a:avLst/>
          </a:prstGeom>
        </p:spPr>
      </p:pic>
    </p:spTree>
    <p:extLst>
      <p:ext uri="{BB962C8B-B14F-4D97-AF65-F5344CB8AC3E}">
        <p14:creationId xmlns:p14="http://schemas.microsoft.com/office/powerpoint/2010/main" val="2715276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F4FB256-25BF-4743-BBA0-75F351A9C7DA}"/>
              </a:ext>
            </a:extLst>
          </p:cNvPr>
          <p:cNvSpPr>
            <a:spLocks noGrp="1"/>
          </p:cNvSpPr>
          <p:nvPr>
            <p:ph type="title"/>
          </p:nvPr>
        </p:nvSpPr>
        <p:spPr/>
        <p:txBody>
          <a:bodyPr/>
          <a:lstStyle/>
          <a:p>
            <a:r>
              <a:rPr lang="en-US" dirty="0"/>
              <a:t>Markus 7,24-30</a:t>
            </a:r>
          </a:p>
        </p:txBody>
      </p:sp>
      <p:sp>
        <p:nvSpPr>
          <p:cNvPr id="3" name="Plassholder for innhold 2">
            <a:extLst>
              <a:ext uri="{FF2B5EF4-FFF2-40B4-BE49-F238E27FC236}">
                <a16:creationId xmlns:a16="http://schemas.microsoft.com/office/drawing/2014/main" id="{89F1738D-A66D-44D3-B9A2-0C2951D0FBDA}"/>
              </a:ext>
            </a:extLst>
          </p:cNvPr>
          <p:cNvSpPr>
            <a:spLocks noGrp="1"/>
          </p:cNvSpPr>
          <p:nvPr>
            <p:ph idx="1"/>
          </p:nvPr>
        </p:nvSpPr>
        <p:spPr>
          <a:xfrm>
            <a:off x="1895289" y="2482968"/>
            <a:ext cx="8401422" cy="4236809"/>
          </a:xfrm>
        </p:spPr>
        <p:txBody>
          <a:bodyPr>
            <a:normAutofit/>
          </a:bodyPr>
          <a:lstStyle/>
          <a:p>
            <a:pPr marL="0" indent="0">
              <a:lnSpc>
                <a:spcPct val="150000"/>
              </a:lnSpc>
              <a:buNone/>
            </a:pPr>
            <a:r>
              <a:rPr lang="nb-NO" dirty="0"/>
              <a:t>Så brøt han opp derfra og dro til Tyros-området. Der tok han inn i et hus og ønsket ikke at noen skulle få vite det, men det kunne ikke holdes skjult. 25En kvinne der hadde en datter som hadde en uren ånd i seg. Straks hun fikk høre om Jesus, kom hun og kastet seg ned for føttene hans. 26 Denne kvinnen var gresktalende, av syrisk-fønikisk ætt. Hun ba ham drive den onde ånden ut av datteren. 27Men Jesus sa til henne: «</a:t>
            </a:r>
            <a:r>
              <a:rPr lang="nb-NO" i="1" dirty="0">
                <a:solidFill>
                  <a:srgbClr val="FF0000"/>
                </a:solidFill>
              </a:rPr>
              <a:t>La først barna bli mette, for det er ikke rett å ta brødet fra barna og gi det til hundene</a:t>
            </a:r>
            <a:r>
              <a:rPr lang="nb-NO" dirty="0"/>
              <a:t>.» 28«</a:t>
            </a:r>
            <a:r>
              <a:rPr lang="nb-NO" i="1" dirty="0"/>
              <a:t>Herre</a:t>
            </a:r>
            <a:r>
              <a:rPr lang="nb-NO" dirty="0"/>
              <a:t>», svarte kvinnen, «</a:t>
            </a:r>
            <a:r>
              <a:rPr lang="nb-NO" i="1" dirty="0"/>
              <a:t>selv hundene under bordet spiser jo smulene etter barna</a:t>
            </a:r>
            <a:r>
              <a:rPr lang="nb-NO" dirty="0"/>
              <a:t>.» 29Han sa til henne: «</a:t>
            </a:r>
            <a:r>
              <a:rPr lang="nb-NO" i="1" dirty="0">
                <a:solidFill>
                  <a:srgbClr val="FF0000"/>
                </a:solidFill>
              </a:rPr>
              <a:t>Fordi du sa dette, sier jeg deg: Gå hjem, den onde ånden har forlatt din datter</a:t>
            </a:r>
            <a:r>
              <a:rPr lang="nb-NO" dirty="0"/>
              <a:t>.» 30Hun gikk hjem og fant barnet liggende på sengen. Den onde ånden hadde forlatt henne.</a:t>
            </a:r>
            <a:endParaRPr lang="en-US" dirty="0"/>
          </a:p>
        </p:txBody>
      </p:sp>
      <p:pic>
        <p:nvPicPr>
          <p:cNvPr id="4" name="Bilde 3" descr="Et bilde som inneholder enhet&#10;&#10;Automatisk generert beskrivelse">
            <a:extLst>
              <a:ext uri="{FF2B5EF4-FFF2-40B4-BE49-F238E27FC236}">
                <a16:creationId xmlns:a16="http://schemas.microsoft.com/office/drawing/2014/main" id="{3F55169F-D0F5-4B63-BAF6-C1D7B4F6B60D}"/>
              </a:ext>
            </a:extLst>
          </p:cNvPr>
          <p:cNvPicPr>
            <a:picLocks noChangeAspect="1"/>
          </p:cNvPicPr>
          <p:nvPr/>
        </p:nvPicPr>
        <p:blipFill>
          <a:blip r:embed="rId2"/>
          <a:stretch>
            <a:fillRect/>
          </a:stretch>
        </p:blipFill>
        <p:spPr>
          <a:xfrm>
            <a:off x="9935569" y="5984592"/>
            <a:ext cx="2030469" cy="772569"/>
          </a:xfrm>
          <a:prstGeom prst="rect">
            <a:avLst/>
          </a:prstGeom>
        </p:spPr>
      </p:pic>
    </p:spTree>
    <p:extLst>
      <p:ext uri="{BB962C8B-B14F-4D97-AF65-F5344CB8AC3E}">
        <p14:creationId xmlns:p14="http://schemas.microsoft.com/office/powerpoint/2010/main" val="107393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F4FB256-25BF-4743-BBA0-75F351A9C7DA}"/>
              </a:ext>
            </a:extLst>
          </p:cNvPr>
          <p:cNvSpPr>
            <a:spLocks noGrp="1"/>
          </p:cNvSpPr>
          <p:nvPr>
            <p:ph type="title"/>
          </p:nvPr>
        </p:nvSpPr>
        <p:spPr/>
        <p:txBody>
          <a:bodyPr/>
          <a:lstStyle/>
          <a:p>
            <a:r>
              <a:rPr lang="en-US" dirty="0" err="1"/>
              <a:t>Matteus</a:t>
            </a:r>
            <a:r>
              <a:rPr lang="en-US" dirty="0"/>
              <a:t> 15,21-28</a:t>
            </a:r>
          </a:p>
        </p:txBody>
      </p:sp>
      <p:sp>
        <p:nvSpPr>
          <p:cNvPr id="3" name="Plassholder for innhold 2">
            <a:extLst>
              <a:ext uri="{FF2B5EF4-FFF2-40B4-BE49-F238E27FC236}">
                <a16:creationId xmlns:a16="http://schemas.microsoft.com/office/drawing/2014/main" id="{89F1738D-A66D-44D3-B9A2-0C2951D0FBDA}"/>
              </a:ext>
            </a:extLst>
          </p:cNvPr>
          <p:cNvSpPr>
            <a:spLocks noGrp="1"/>
          </p:cNvSpPr>
          <p:nvPr>
            <p:ph idx="1"/>
          </p:nvPr>
        </p:nvSpPr>
        <p:spPr>
          <a:xfrm>
            <a:off x="1895289" y="2482968"/>
            <a:ext cx="8401422" cy="4236809"/>
          </a:xfrm>
        </p:spPr>
        <p:txBody>
          <a:bodyPr>
            <a:normAutofit/>
          </a:bodyPr>
          <a:lstStyle/>
          <a:p>
            <a:pPr marL="0" indent="0">
              <a:lnSpc>
                <a:spcPct val="150000"/>
              </a:lnSpc>
              <a:buNone/>
            </a:pPr>
            <a:r>
              <a:rPr lang="nb-NO" dirty="0"/>
              <a:t>Så dro Jesus derfra og tok veien til områdene omkring Tyros og Sidon. 22 En kanaaneisk kvinne fra disse traktene kom og ropte: «</a:t>
            </a:r>
            <a:r>
              <a:rPr lang="nb-NO" i="1" dirty="0"/>
              <a:t>Herre, du Davids sønn, ha barmhjertighet med meg! Datteren min blir hardt plaget av en ond ånd</a:t>
            </a:r>
            <a:r>
              <a:rPr lang="nb-NO" dirty="0"/>
              <a:t>.» 23 </a:t>
            </a:r>
            <a:r>
              <a:rPr lang="nb-NO" dirty="0">
                <a:highlight>
                  <a:srgbClr val="FFFF00"/>
                </a:highlight>
              </a:rPr>
              <a:t>Men han svarte henne ikke et ord</a:t>
            </a:r>
            <a:r>
              <a:rPr lang="nb-NO" dirty="0"/>
              <a:t>. Disiplene kom da og ba ham: «</a:t>
            </a:r>
            <a:r>
              <a:rPr lang="nb-NO" i="1" u="sng" dirty="0"/>
              <a:t>Bli ferdig med henne, hun roper etter oss</a:t>
            </a:r>
            <a:r>
              <a:rPr lang="nb-NO" i="1" dirty="0"/>
              <a:t>.»</a:t>
            </a:r>
            <a:r>
              <a:rPr lang="nb-NO" dirty="0"/>
              <a:t> 24 Men han svarte: «</a:t>
            </a:r>
            <a:r>
              <a:rPr lang="nb-NO" dirty="0">
                <a:solidFill>
                  <a:srgbClr val="FF0000"/>
                </a:solidFill>
              </a:rPr>
              <a:t>Jeg er ikke sendt til andre enn de bortkomne sauene i Israels hus</a:t>
            </a:r>
            <a:r>
              <a:rPr lang="nb-NO" dirty="0"/>
              <a:t>.» 25Da kom hun og kastet seg ned for ham og sa: «</a:t>
            </a:r>
            <a:r>
              <a:rPr lang="nb-NO" i="1" dirty="0"/>
              <a:t>Herre, hjelp meg!»</a:t>
            </a:r>
            <a:r>
              <a:rPr lang="nb-NO" dirty="0"/>
              <a:t> 26Han svarte: «</a:t>
            </a:r>
            <a:r>
              <a:rPr lang="nb-NO" i="1" dirty="0">
                <a:solidFill>
                  <a:srgbClr val="FF0000"/>
                </a:solidFill>
              </a:rPr>
              <a:t>Det er ikke rett å ta brødet fra barna og gi det til hundene.»</a:t>
            </a:r>
            <a:r>
              <a:rPr lang="nb-NO" dirty="0"/>
              <a:t> 27«</a:t>
            </a:r>
            <a:r>
              <a:rPr lang="nb-NO" i="1" dirty="0"/>
              <a:t>Det er sant, Herre</a:t>
            </a:r>
            <a:r>
              <a:rPr lang="nb-NO" dirty="0"/>
              <a:t>», sa kvinnen, «</a:t>
            </a:r>
            <a:r>
              <a:rPr lang="nb-NO" i="1" dirty="0"/>
              <a:t>men hundene spiser jo smulene som faller fra bordet hos eierne deres</a:t>
            </a:r>
            <a:r>
              <a:rPr lang="nb-NO" dirty="0"/>
              <a:t>.» 28 Da sa Jesus til henne: «</a:t>
            </a:r>
            <a:r>
              <a:rPr lang="nb-NO" i="1" dirty="0">
                <a:solidFill>
                  <a:srgbClr val="FF0000"/>
                </a:solidFill>
              </a:rPr>
              <a:t>Kvinne, din tro er stor. Det skal bli som du vil</a:t>
            </a:r>
            <a:r>
              <a:rPr lang="nb-NO" dirty="0"/>
              <a:t>.» Og datteren ble frisk fra samme stund.</a:t>
            </a:r>
            <a:endParaRPr lang="en-US" dirty="0"/>
          </a:p>
        </p:txBody>
      </p:sp>
      <p:pic>
        <p:nvPicPr>
          <p:cNvPr id="4" name="Bilde 3" descr="Et bilde som inneholder enhet&#10;&#10;Automatisk generert beskrivelse">
            <a:extLst>
              <a:ext uri="{FF2B5EF4-FFF2-40B4-BE49-F238E27FC236}">
                <a16:creationId xmlns:a16="http://schemas.microsoft.com/office/drawing/2014/main" id="{9EE80E3B-F958-457C-82E9-EF4342C99850}"/>
              </a:ext>
            </a:extLst>
          </p:cNvPr>
          <p:cNvPicPr>
            <a:picLocks noChangeAspect="1"/>
          </p:cNvPicPr>
          <p:nvPr/>
        </p:nvPicPr>
        <p:blipFill>
          <a:blip r:embed="rId2"/>
          <a:stretch>
            <a:fillRect/>
          </a:stretch>
        </p:blipFill>
        <p:spPr>
          <a:xfrm>
            <a:off x="9935569" y="5984592"/>
            <a:ext cx="2030469" cy="772569"/>
          </a:xfrm>
          <a:prstGeom prst="rect">
            <a:avLst/>
          </a:prstGeom>
        </p:spPr>
      </p:pic>
    </p:spTree>
    <p:extLst>
      <p:ext uri="{BB962C8B-B14F-4D97-AF65-F5344CB8AC3E}">
        <p14:creationId xmlns:p14="http://schemas.microsoft.com/office/powerpoint/2010/main" val="2635391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E9FC81-1C56-4B2F-BA38-D5C5B7A71060}"/>
              </a:ext>
            </a:extLst>
          </p:cNvPr>
          <p:cNvSpPr>
            <a:spLocks noGrp="1"/>
          </p:cNvSpPr>
          <p:nvPr>
            <p:ph type="title"/>
          </p:nvPr>
        </p:nvSpPr>
        <p:spPr/>
        <p:txBody>
          <a:bodyPr/>
          <a:lstStyle/>
          <a:p>
            <a:r>
              <a:rPr lang="en-US" dirty="0" err="1"/>
              <a:t>En</a:t>
            </a:r>
            <a:r>
              <a:rPr lang="en-US" dirty="0"/>
              <a:t> </a:t>
            </a:r>
            <a:r>
              <a:rPr lang="en-US" dirty="0" err="1"/>
              <a:t>smakebit</a:t>
            </a:r>
            <a:r>
              <a:rPr lang="en-US" dirty="0"/>
              <a:t> </a:t>
            </a:r>
            <a:r>
              <a:rPr lang="en-US" dirty="0" err="1"/>
              <a:t>på</a:t>
            </a:r>
            <a:r>
              <a:rPr lang="en-US" dirty="0"/>
              <a:t> det </a:t>
            </a:r>
            <a:r>
              <a:rPr lang="en-US" dirty="0" err="1"/>
              <a:t>som</a:t>
            </a:r>
            <a:r>
              <a:rPr lang="en-US" dirty="0"/>
              <a:t> </a:t>
            </a:r>
            <a:r>
              <a:rPr lang="en-US" dirty="0" err="1"/>
              <a:t>kommer</a:t>
            </a:r>
            <a:endParaRPr lang="en-US" dirty="0"/>
          </a:p>
        </p:txBody>
      </p:sp>
      <p:sp>
        <p:nvSpPr>
          <p:cNvPr id="3" name="Plassholder for innhold 2">
            <a:extLst>
              <a:ext uri="{FF2B5EF4-FFF2-40B4-BE49-F238E27FC236}">
                <a16:creationId xmlns:a16="http://schemas.microsoft.com/office/drawing/2014/main" id="{99EFACC2-B4FD-465F-801E-3F0EAACC4727}"/>
              </a:ext>
            </a:extLst>
          </p:cNvPr>
          <p:cNvSpPr>
            <a:spLocks noGrp="1"/>
          </p:cNvSpPr>
          <p:nvPr>
            <p:ph idx="1"/>
          </p:nvPr>
        </p:nvSpPr>
        <p:spPr>
          <a:xfrm>
            <a:off x="2231136" y="2791325"/>
            <a:ext cx="7729728" cy="3101983"/>
          </a:xfrm>
        </p:spPr>
        <p:txBody>
          <a:bodyPr/>
          <a:lstStyle/>
          <a:p>
            <a:pPr marL="0" indent="0" algn="ctr">
              <a:buNone/>
            </a:pPr>
            <a:r>
              <a:rPr lang="nb-NO" sz="2000" dirty="0"/>
              <a:t>«</a:t>
            </a:r>
            <a:r>
              <a:rPr lang="nb-NO" sz="2000" i="1" dirty="0"/>
              <a:t>Professor Matt Skinner trekker frem et viktig poeng fra denne samtalen. For denne kvinnen virker å minne Jesus på at hans velsignelser er så enorme at bordet ikke kan holde velsignelse for seg selv – den renner over alle bordkanter. Og moren får en liten smakebit på det som kom med Jesu død og oppstandelse, at han skulle åpne veien til Gud for alle folkeslag</a:t>
            </a:r>
            <a:r>
              <a:rPr lang="nb-NO" sz="2000" dirty="0"/>
              <a:t>».</a:t>
            </a:r>
          </a:p>
          <a:p>
            <a:pPr marL="0" indent="0" algn="ctr">
              <a:buNone/>
            </a:pPr>
            <a:endParaRPr lang="nb-NO" sz="2000" dirty="0"/>
          </a:p>
          <a:p>
            <a:pPr marL="0" indent="0" algn="ctr">
              <a:buNone/>
            </a:pPr>
            <a:r>
              <a:rPr lang="nb-NO" sz="2000" b="1" dirty="0"/>
              <a:t>- Kristoffer Eknes</a:t>
            </a:r>
          </a:p>
          <a:p>
            <a:pPr marL="0" indent="0">
              <a:buNone/>
            </a:pPr>
            <a:endParaRPr lang="en-US" dirty="0"/>
          </a:p>
        </p:txBody>
      </p:sp>
      <p:pic>
        <p:nvPicPr>
          <p:cNvPr id="4" name="Bilde 3" descr="Et bilde som inneholder enhet&#10;&#10;Automatisk generert beskrivelse">
            <a:extLst>
              <a:ext uri="{FF2B5EF4-FFF2-40B4-BE49-F238E27FC236}">
                <a16:creationId xmlns:a16="http://schemas.microsoft.com/office/drawing/2014/main" id="{2C3DA33A-8374-46C6-ABED-F8728BF8583A}"/>
              </a:ext>
            </a:extLst>
          </p:cNvPr>
          <p:cNvPicPr>
            <a:picLocks noChangeAspect="1"/>
          </p:cNvPicPr>
          <p:nvPr/>
        </p:nvPicPr>
        <p:blipFill>
          <a:blip r:embed="rId2"/>
          <a:stretch>
            <a:fillRect/>
          </a:stretch>
        </p:blipFill>
        <p:spPr>
          <a:xfrm>
            <a:off x="9935569" y="5984592"/>
            <a:ext cx="2030469" cy="772569"/>
          </a:xfrm>
          <a:prstGeom prst="rect">
            <a:avLst/>
          </a:prstGeom>
        </p:spPr>
      </p:pic>
    </p:spTree>
    <p:extLst>
      <p:ext uri="{BB962C8B-B14F-4D97-AF65-F5344CB8AC3E}">
        <p14:creationId xmlns:p14="http://schemas.microsoft.com/office/powerpoint/2010/main" val="182511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00485E-0F8C-4B8F-AEB2-CEBADE496E85}"/>
              </a:ext>
            </a:extLst>
          </p:cNvPr>
          <p:cNvSpPr>
            <a:spLocks noGrp="1"/>
          </p:cNvSpPr>
          <p:nvPr>
            <p:ph type="title"/>
          </p:nvPr>
        </p:nvSpPr>
        <p:spPr/>
        <p:txBody>
          <a:bodyPr/>
          <a:lstStyle/>
          <a:p>
            <a:r>
              <a:rPr lang="en-US" dirty="0" err="1"/>
              <a:t>Matteus</a:t>
            </a:r>
            <a:r>
              <a:rPr lang="en-US" dirty="0"/>
              <a:t> 5,17</a:t>
            </a:r>
          </a:p>
        </p:txBody>
      </p:sp>
      <p:sp>
        <p:nvSpPr>
          <p:cNvPr id="3" name="Plassholder for innhold 2">
            <a:extLst>
              <a:ext uri="{FF2B5EF4-FFF2-40B4-BE49-F238E27FC236}">
                <a16:creationId xmlns:a16="http://schemas.microsoft.com/office/drawing/2014/main" id="{16E4E546-C2BB-4842-87B5-06FFC868FAA8}"/>
              </a:ext>
            </a:extLst>
          </p:cNvPr>
          <p:cNvSpPr>
            <a:spLocks noGrp="1"/>
          </p:cNvSpPr>
          <p:nvPr>
            <p:ph idx="1"/>
          </p:nvPr>
        </p:nvSpPr>
        <p:spPr>
          <a:xfrm>
            <a:off x="2231136" y="2638044"/>
            <a:ext cx="7729728" cy="3699255"/>
          </a:xfrm>
        </p:spPr>
        <p:txBody>
          <a:bodyPr>
            <a:normAutofit/>
          </a:bodyPr>
          <a:lstStyle/>
          <a:p>
            <a:r>
              <a:rPr lang="nb-NO" dirty="0"/>
              <a:t>Tro ikke at jeg er kommet for å oppheve loven eller profetene! Jeg er ikke kommet for å oppheve, men for å oppfylle. </a:t>
            </a:r>
          </a:p>
          <a:p>
            <a:r>
              <a:rPr lang="nb-NO" dirty="0"/>
              <a:t>Loven/Læren = 5 Mosebøkene </a:t>
            </a:r>
            <a:r>
              <a:rPr lang="nb-NO" i="1" dirty="0"/>
              <a:t>(</a:t>
            </a:r>
            <a:r>
              <a:rPr lang="nb-NO" i="1" dirty="0" err="1"/>
              <a:t>Torah</a:t>
            </a:r>
            <a:r>
              <a:rPr lang="he-IL" i="1" dirty="0"/>
              <a:t>תּוֹרָה,</a:t>
            </a:r>
            <a:r>
              <a:rPr lang="nb-NO" i="1" dirty="0"/>
              <a:t>)</a:t>
            </a:r>
          </a:p>
          <a:p>
            <a:r>
              <a:rPr lang="nb-NO" dirty="0"/>
              <a:t>Profetene = Josva, Dommerne, Samuelsbøkene, Kongebøkene, </a:t>
            </a:r>
            <a:r>
              <a:rPr lang="nb-NO" dirty="0" err="1"/>
              <a:t>Jessaja</a:t>
            </a:r>
            <a:r>
              <a:rPr lang="nb-NO" dirty="0"/>
              <a:t>, Jeremia, Esekiel, Hosea, Joel, Amos, Obadja, Jona, Mika, Nahum, </a:t>
            </a:r>
            <a:r>
              <a:rPr lang="nb-NO" dirty="0" err="1"/>
              <a:t>Habakkukk</a:t>
            </a:r>
            <a:r>
              <a:rPr lang="nb-NO" dirty="0"/>
              <a:t>, Sefanja, Haggai, Sakarja, Malaki,  </a:t>
            </a:r>
            <a:r>
              <a:rPr lang="nb-NO" i="1" dirty="0"/>
              <a:t>(</a:t>
            </a:r>
            <a:r>
              <a:rPr lang="nb-NO" i="1" dirty="0" err="1"/>
              <a:t>Nevi’im</a:t>
            </a:r>
            <a:r>
              <a:rPr lang="nb-NO" i="1" dirty="0"/>
              <a:t>, </a:t>
            </a:r>
            <a:r>
              <a:rPr lang="he-IL" i="1" dirty="0"/>
              <a:t>נְבִיאִים‎</a:t>
            </a:r>
            <a:r>
              <a:rPr lang="nb-NO" i="1" dirty="0"/>
              <a:t>)</a:t>
            </a:r>
          </a:p>
          <a:p>
            <a:r>
              <a:rPr lang="en-US" dirty="0" err="1"/>
              <a:t>Skriftene</a:t>
            </a:r>
            <a:r>
              <a:rPr lang="en-US" dirty="0"/>
              <a:t> = </a:t>
            </a:r>
            <a:r>
              <a:rPr lang="en-US" dirty="0" err="1"/>
              <a:t>Salemene</a:t>
            </a:r>
            <a:r>
              <a:rPr lang="en-US" dirty="0"/>
              <a:t>, </a:t>
            </a:r>
            <a:r>
              <a:rPr lang="en-US" dirty="0" err="1"/>
              <a:t>Ordspråkene</a:t>
            </a:r>
            <a:r>
              <a:rPr lang="en-US" dirty="0"/>
              <a:t>, Job, Ruth, </a:t>
            </a:r>
            <a:r>
              <a:rPr lang="en-US" dirty="0" err="1"/>
              <a:t>Klagesangene</a:t>
            </a:r>
            <a:r>
              <a:rPr lang="en-US" dirty="0"/>
              <a:t>, </a:t>
            </a:r>
            <a:r>
              <a:rPr lang="en-US" dirty="0" err="1"/>
              <a:t>Forkynneren</a:t>
            </a:r>
            <a:r>
              <a:rPr lang="en-US" dirty="0"/>
              <a:t>, Ester, Daniel, </a:t>
            </a:r>
            <a:r>
              <a:rPr lang="en-US" dirty="0" err="1"/>
              <a:t>Esra</a:t>
            </a:r>
            <a:r>
              <a:rPr lang="en-US" dirty="0"/>
              <a:t>, </a:t>
            </a:r>
            <a:r>
              <a:rPr lang="en-US" dirty="0" err="1"/>
              <a:t>Nehemja</a:t>
            </a:r>
            <a:r>
              <a:rPr lang="en-US" dirty="0"/>
              <a:t>, </a:t>
            </a:r>
            <a:r>
              <a:rPr lang="en-US" dirty="0" err="1"/>
              <a:t>Krønikerbøkene</a:t>
            </a:r>
            <a:r>
              <a:rPr lang="en-US" dirty="0"/>
              <a:t> </a:t>
            </a:r>
            <a:r>
              <a:rPr lang="en-US" i="1" dirty="0"/>
              <a:t>(</a:t>
            </a:r>
            <a:r>
              <a:rPr lang="nb-NO" i="1" dirty="0" err="1"/>
              <a:t>Ketuvim</a:t>
            </a:r>
            <a:r>
              <a:rPr lang="nb-NO" i="1" dirty="0"/>
              <a:t> </a:t>
            </a:r>
            <a:r>
              <a:rPr lang="he-IL" i="1" dirty="0"/>
              <a:t>כְּתוּבִים‎,</a:t>
            </a:r>
            <a:r>
              <a:rPr lang="nb-NO" i="1" dirty="0"/>
              <a:t>)</a:t>
            </a:r>
          </a:p>
        </p:txBody>
      </p:sp>
      <p:pic>
        <p:nvPicPr>
          <p:cNvPr id="4" name="Bilde 3" descr="Et bilde som inneholder enhet&#10;&#10;Automatisk generert beskrivelse">
            <a:extLst>
              <a:ext uri="{FF2B5EF4-FFF2-40B4-BE49-F238E27FC236}">
                <a16:creationId xmlns:a16="http://schemas.microsoft.com/office/drawing/2014/main" id="{173709D5-57F0-41C4-A549-DBB04FEE931B}"/>
              </a:ext>
            </a:extLst>
          </p:cNvPr>
          <p:cNvPicPr>
            <a:picLocks noChangeAspect="1"/>
          </p:cNvPicPr>
          <p:nvPr/>
        </p:nvPicPr>
        <p:blipFill>
          <a:blip r:embed="rId2"/>
          <a:stretch>
            <a:fillRect/>
          </a:stretch>
        </p:blipFill>
        <p:spPr>
          <a:xfrm>
            <a:off x="9935569" y="5984592"/>
            <a:ext cx="2030469" cy="772569"/>
          </a:xfrm>
          <a:prstGeom prst="rect">
            <a:avLst/>
          </a:prstGeom>
        </p:spPr>
      </p:pic>
    </p:spTree>
    <p:extLst>
      <p:ext uri="{BB962C8B-B14F-4D97-AF65-F5344CB8AC3E}">
        <p14:creationId xmlns:p14="http://schemas.microsoft.com/office/powerpoint/2010/main" val="4150182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e 4" descr="Et bilde som inneholder mann, person, slips, foran&#10;&#10;Automatisk generert beskrivelse">
            <a:extLst>
              <a:ext uri="{FF2B5EF4-FFF2-40B4-BE49-F238E27FC236}">
                <a16:creationId xmlns:a16="http://schemas.microsoft.com/office/drawing/2014/main" id="{1500E65C-4AFE-4BD6-A52C-63C1E3509B91}"/>
              </a:ext>
            </a:extLst>
          </p:cNvPr>
          <p:cNvPicPr>
            <a:picLocks noChangeAspect="1"/>
          </p:cNvPicPr>
          <p:nvPr/>
        </p:nvPicPr>
        <p:blipFill rotWithShape="1">
          <a:blip r:embed="rId2">
            <a:alphaModFix amt="40000"/>
            <a:extLst/>
          </a:blip>
          <a:srcRect/>
          <a:stretch/>
        </p:blipFill>
        <p:spPr>
          <a:xfrm>
            <a:off x="20" y="10"/>
            <a:ext cx="12191980" cy="6857990"/>
          </a:xfrm>
          <a:prstGeom prst="rect">
            <a:avLst/>
          </a:prstGeom>
        </p:spPr>
      </p:pic>
      <p:sp>
        <p:nvSpPr>
          <p:cNvPr id="2" name="Tittel 1">
            <a:extLst>
              <a:ext uri="{FF2B5EF4-FFF2-40B4-BE49-F238E27FC236}">
                <a16:creationId xmlns:a16="http://schemas.microsoft.com/office/drawing/2014/main" id="{BBE503FC-5318-4366-A7E8-3B4B965B7AA9}"/>
              </a:ext>
            </a:extLst>
          </p:cNvPr>
          <p:cNvSpPr>
            <a:spLocks noGrp="1"/>
          </p:cNvSpPr>
          <p:nvPr>
            <p:ph type="title"/>
          </p:nvPr>
        </p:nvSpPr>
        <p:spPr>
          <a:xfrm>
            <a:off x="2231126" y="209780"/>
            <a:ext cx="7729728" cy="1188720"/>
          </a:xfrm>
          <a:noFill/>
          <a:ln>
            <a:solidFill>
              <a:srgbClr val="FFFFFF"/>
            </a:solidFill>
          </a:ln>
        </p:spPr>
        <p:txBody>
          <a:bodyPr>
            <a:normAutofit/>
          </a:bodyPr>
          <a:lstStyle/>
          <a:p>
            <a:r>
              <a:rPr lang="en-US" dirty="0">
                <a:solidFill>
                  <a:schemeClr val="tx1"/>
                </a:solidFill>
              </a:rPr>
              <a:t>Howard Jacobson</a:t>
            </a:r>
          </a:p>
        </p:txBody>
      </p:sp>
      <p:sp>
        <p:nvSpPr>
          <p:cNvPr id="3" name="Plassholder for innhold 2">
            <a:extLst>
              <a:ext uri="{FF2B5EF4-FFF2-40B4-BE49-F238E27FC236}">
                <a16:creationId xmlns:a16="http://schemas.microsoft.com/office/drawing/2014/main" id="{57F8CE01-1665-45D6-9452-AAF92B042EEB}"/>
              </a:ext>
            </a:extLst>
          </p:cNvPr>
          <p:cNvSpPr>
            <a:spLocks noGrp="1"/>
          </p:cNvSpPr>
          <p:nvPr>
            <p:ph idx="1"/>
          </p:nvPr>
        </p:nvSpPr>
        <p:spPr>
          <a:xfrm>
            <a:off x="0" y="5893308"/>
            <a:ext cx="12191980" cy="964691"/>
          </a:xfrm>
          <a:solidFill>
            <a:schemeClr val="accent2">
              <a:lumMod val="50000"/>
            </a:schemeClr>
          </a:solidFill>
        </p:spPr>
        <p:txBody>
          <a:bodyPr>
            <a:normAutofit/>
          </a:bodyPr>
          <a:lstStyle/>
          <a:p>
            <a:r>
              <a:rPr lang="en-US" sz="2400" dirty="0"/>
              <a:t>«</a:t>
            </a:r>
            <a:r>
              <a:rPr lang="en-US" sz="2400" i="1" dirty="0"/>
              <a:t>[…] Jesus was the Messiah – itself a Jewish concept – whose coming had been foretold in Jewish scripture for centuries. It is Jewish history that Jesus fulfils»</a:t>
            </a:r>
            <a:r>
              <a:rPr lang="en-US" sz="2400" dirty="0"/>
              <a:t>.</a:t>
            </a:r>
          </a:p>
        </p:txBody>
      </p:sp>
      <p:pic>
        <p:nvPicPr>
          <p:cNvPr id="6" name="Bilde 5" descr="Et bilde som inneholder enhet&#10;&#10;Automatisk generert beskrivelse">
            <a:extLst>
              <a:ext uri="{FF2B5EF4-FFF2-40B4-BE49-F238E27FC236}">
                <a16:creationId xmlns:a16="http://schemas.microsoft.com/office/drawing/2014/main" id="{280CD1B6-5D4C-4D34-A272-AA4A77B0F47D}"/>
              </a:ext>
            </a:extLst>
          </p:cNvPr>
          <p:cNvPicPr>
            <a:picLocks noChangeAspect="1"/>
          </p:cNvPicPr>
          <p:nvPr/>
        </p:nvPicPr>
        <p:blipFill>
          <a:blip r:embed="rId3"/>
          <a:stretch>
            <a:fillRect/>
          </a:stretch>
        </p:blipFill>
        <p:spPr>
          <a:xfrm>
            <a:off x="11121656" y="6435884"/>
            <a:ext cx="844382" cy="321277"/>
          </a:xfrm>
          <a:prstGeom prst="rect">
            <a:avLst/>
          </a:prstGeom>
        </p:spPr>
      </p:pic>
    </p:spTree>
    <p:extLst>
      <p:ext uri="{BB962C8B-B14F-4D97-AF65-F5344CB8AC3E}">
        <p14:creationId xmlns:p14="http://schemas.microsoft.com/office/powerpoint/2010/main" val="271376487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21840F-31F1-42EF-B091-EFCD441B1A80}"/>
              </a:ext>
            </a:extLst>
          </p:cNvPr>
          <p:cNvSpPr>
            <a:spLocks noGrp="1"/>
          </p:cNvSpPr>
          <p:nvPr>
            <p:ph type="title"/>
          </p:nvPr>
        </p:nvSpPr>
        <p:spPr/>
        <p:txBody>
          <a:bodyPr/>
          <a:lstStyle/>
          <a:p>
            <a:r>
              <a:rPr lang="en-US" dirty="0" err="1"/>
              <a:t>Forholdet</a:t>
            </a:r>
            <a:r>
              <a:rPr lang="en-US" dirty="0"/>
              <a:t> </a:t>
            </a:r>
            <a:r>
              <a:rPr lang="en-US" dirty="0" err="1"/>
              <a:t>mellom</a:t>
            </a:r>
            <a:r>
              <a:rPr lang="en-US" dirty="0"/>
              <a:t> </a:t>
            </a:r>
            <a:r>
              <a:rPr lang="en-US" dirty="0" err="1"/>
              <a:t>Jøder</a:t>
            </a:r>
            <a:r>
              <a:rPr lang="en-US" dirty="0"/>
              <a:t> og </a:t>
            </a:r>
            <a:r>
              <a:rPr lang="en-US" dirty="0" err="1"/>
              <a:t>Hedninger</a:t>
            </a:r>
            <a:endParaRPr lang="en-US" dirty="0"/>
          </a:p>
        </p:txBody>
      </p:sp>
      <p:sp>
        <p:nvSpPr>
          <p:cNvPr id="3" name="Plassholder for innhold 2">
            <a:extLst>
              <a:ext uri="{FF2B5EF4-FFF2-40B4-BE49-F238E27FC236}">
                <a16:creationId xmlns:a16="http://schemas.microsoft.com/office/drawing/2014/main" id="{734B87FF-F295-45BC-BC99-5C0185C72E45}"/>
              </a:ext>
            </a:extLst>
          </p:cNvPr>
          <p:cNvSpPr>
            <a:spLocks noGrp="1"/>
          </p:cNvSpPr>
          <p:nvPr>
            <p:ph idx="1"/>
          </p:nvPr>
        </p:nvSpPr>
        <p:spPr/>
        <p:txBody>
          <a:bodyPr/>
          <a:lstStyle/>
          <a:p>
            <a:r>
              <a:rPr lang="en-US" dirty="0"/>
              <a:t>Et </a:t>
            </a:r>
            <a:r>
              <a:rPr lang="en-US" dirty="0" err="1"/>
              <a:t>dominerende</a:t>
            </a:r>
            <a:r>
              <a:rPr lang="en-US" dirty="0"/>
              <a:t> </a:t>
            </a:r>
            <a:r>
              <a:rPr lang="en-US" dirty="0" err="1"/>
              <a:t>spørsmål</a:t>
            </a:r>
            <a:r>
              <a:rPr lang="en-US" dirty="0"/>
              <a:t> den </a:t>
            </a:r>
            <a:r>
              <a:rPr lang="en-US" dirty="0" err="1"/>
              <a:t>tidlige</a:t>
            </a:r>
            <a:r>
              <a:rPr lang="en-US" dirty="0"/>
              <a:t> </a:t>
            </a:r>
            <a:r>
              <a:rPr lang="en-US" dirty="0" err="1"/>
              <a:t>kirken</a:t>
            </a:r>
            <a:r>
              <a:rPr lang="en-US" dirty="0"/>
              <a:t>. </a:t>
            </a:r>
          </a:p>
          <a:p>
            <a:r>
              <a:rPr lang="en-US" dirty="0" err="1"/>
              <a:t>Kunne</a:t>
            </a:r>
            <a:r>
              <a:rPr lang="en-US" dirty="0"/>
              <a:t> </a:t>
            </a:r>
            <a:r>
              <a:rPr lang="en-US" dirty="0" err="1"/>
              <a:t>en</a:t>
            </a:r>
            <a:r>
              <a:rPr lang="en-US" dirty="0"/>
              <a:t> </a:t>
            </a:r>
            <a:r>
              <a:rPr lang="en-US" dirty="0" err="1"/>
              <a:t>være</a:t>
            </a:r>
            <a:r>
              <a:rPr lang="en-US" dirty="0"/>
              <a:t> </a:t>
            </a:r>
            <a:r>
              <a:rPr lang="en-US" dirty="0" err="1"/>
              <a:t>ikke-jøde</a:t>
            </a:r>
            <a:r>
              <a:rPr lang="en-US" dirty="0"/>
              <a:t> og </a:t>
            </a:r>
            <a:r>
              <a:rPr lang="en-US" dirty="0" err="1"/>
              <a:t>tro</a:t>
            </a:r>
            <a:r>
              <a:rPr lang="en-US" dirty="0"/>
              <a:t> </a:t>
            </a:r>
            <a:r>
              <a:rPr lang="en-US" dirty="0" err="1"/>
              <a:t>på</a:t>
            </a:r>
            <a:r>
              <a:rPr lang="en-US" dirty="0"/>
              <a:t> Jesus, </a:t>
            </a:r>
            <a:r>
              <a:rPr lang="en-US" dirty="0" err="1"/>
              <a:t>eller</a:t>
            </a:r>
            <a:r>
              <a:rPr lang="en-US" dirty="0"/>
              <a:t> </a:t>
            </a:r>
            <a:r>
              <a:rPr lang="en-US" dirty="0" err="1"/>
              <a:t>måtte</a:t>
            </a:r>
            <a:r>
              <a:rPr lang="en-US" dirty="0"/>
              <a:t> </a:t>
            </a:r>
            <a:r>
              <a:rPr lang="en-US" dirty="0" err="1"/>
              <a:t>en</a:t>
            </a:r>
            <a:r>
              <a:rPr lang="en-US" dirty="0"/>
              <a:t> </a:t>
            </a:r>
            <a:r>
              <a:rPr lang="en-US" dirty="0" err="1"/>
              <a:t>konvertere</a:t>
            </a:r>
            <a:r>
              <a:rPr lang="en-US" dirty="0"/>
              <a:t> </a:t>
            </a:r>
            <a:r>
              <a:rPr lang="en-US" dirty="0" err="1"/>
              <a:t>først</a:t>
            </a:r>
            <a:r>
              <a:rPr lang="en-US" dirty="0"/>
              <a:t>?</a:t>
            </a:r>
          </a:p>
          <a:p>
            <a:r>
              <a:rPr lang="en-US" dirty="0" err="1"/>
              <a:t>Apostelgjerningene</a:t>
            </a:r>
            <a:r>
              <a:rPr lang="en-US" dirty="0"/>
              <a:t> 15 </a:t>
            </a:r>
          </a:p>
        </p:txBody>
      </p:sp>
      <p:pic>
        <p:nvPicPr>
          <p:cNvPr id="4" name="Bilde 3" descr="Et bilde som inneholder enhet&#10;&#10;Automatisk generert beskrivelse">
            <a:extLst>
              <a:ext uri="{FF2B5EF4-FFF2-40B4-BE49-F238E27FC236}">
                <a16:creationId xmlns:a16="http://schemas.microsoft.com/office/drawing/2014/main" id="{21CAD0AF-CD49-4CC3-971B-ED7CEB6CBB39}"/>
              </a:ext>
            </a:extLst>
          </p:cNvPr>
          <p:cNvPicPr>
            <a:picLocks noChangeAspect="1"/>
          </p:cNvPicPr>
          <p:nvPr/>
        </p:nvPicPr>
        <p:blipFill>
          <a:blip r:embed="rId2"/>
          <a:stretch>
            <a:fillRect/>
          </a:stretch>
        </p:blipFill>
        <p:spPr>
          <a:xfrm>
            <a:off x="9935569" y="5984592"/>
            <a:ext cx="2030469" cy="772569"/>
          </a:xfrm>
          <a:prstGeom prst="rect">
            <a:avLst/>
          </a:prstGeom>
        </p:spPr>
      </p:pic>
    </p:spTree>
    <p:extLst>
      <p:ext uri="{BB962C8B-B14F-4D97-AF65-F5344CB8AC3E}">
        <p14:creationId xmlns:p14="http://schemas.microsoft.com/office/powerpoint/2010/main" val="1106135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64F921-CB76-421B-B66F-DE16F80F9D78}"/>
              </a:ext>
            </a:extLst>
          </p:cNvPr>
          <p:cNvSpPr>
            <a:spLocks noGrp="1"/>
          </p:cNvSpPr>
          <p:nvPr>
            <p:ph type="title"/>
          </p:nvPr>
        </p:nvSpPr>
        <p:spPr/>
        <p:txBody>
          <a:bodyPr/>
          <a:lstStyle/>
          <a:p>
            <a:r>
              <a:rPr lang="en-US" dirty="0" err="1"/>
              <a:t>Romerne</a:t>
            </a:r>
            <a:r>
              <a:rPr lang="en-US" dirty="0"/>
              <a:t> 9,4-5</a:t>
            </a:r>
          </a:p>
        </p:txBody>
      </p:sp>
      <p:sp>
        <p:nvSpPr>
          <p:cNvPr id="3" name="Plassholder for innhold 2">
            <a:extLst>
              <a:ext uri="{FF2B5EF4-FFF2-40B4-BE49-F238E27FC236}">
                <a16:creationId xmlns:a16="http://schemas.microsoft.com/office/drawing/2014/main" id="{0899281B-EDA1-4E8A-A652-714D404E1338}"/>
              </a:ext>
            </a:extLst>
          </p:cNvPr>
          <p:cNvSpPr>
            <a:spLocks noGrp="1"/>
          </p:cNvSpPr>
          <p:nvPr>
            <p:ph idx="1"/>
          </p:nvPr>
        </p:nvSpPr>
        <p:spPr/>
        <p:txBody>
          <a:bodyPr/>
          <a:lstStyle/>
          <a:p>
            <a:pPr marL="0" indent="0">
              <a:buNone/>
            </a:pPr>
            <a:r>
              <a:rPr lang="nb-NO" dirty="0"/>
              <a:t>«</a:t>
            </a:r>
            <a:r>
              <a:rPr lang="nb-NO" i="1" dirty="0"/>
              <a:t>De er israelitter; de har retten til å være Guds barn, og herligheten, paktene, loven, tempeltjenesten og løftene tilhører dem. 5 De har fedrene, og fra dem stammer også Kristus, han som er Gud over alt, velsignet i all evighet. Amen</a:t>
            </a:r>
            <a:r>
              <a:rPr lang="nb-NO" dirty="0"/>
              <a:t>».</a:t>
            </a:r>
            <a:endParaRPr lang="en-US" dirty="0"/>
          </a:p>
        </p:txBody>
      </p:sp>
      <p:pic>
        <p:nvPicPr>
          <p:cNvPr id="4" name="Bilde 3" descr="Et bilde som inneholder enhet&#10;&#10;Automatisk generert beskrivelse">
            <a:extLst>
              <a:ext uri="{FF2B5EF4-FFF2-40B4-BE49-F238E27FC236}">
                <a16:creationId xmlns:a16="http://schemas.microsoft.com/office/drawing/2014/main" id="{F251BE3E-8CD9-4BBA-8038-92AE2A4D075B}"/>
              </a:ext>
            </a:extLst>
          </p:cNvPr>
          <p:cNvPicPr>
            <a:picLocks noChangeAspect="1"/>
          </p:cNvPicPr>
          <p:nvPr/>
        </p:nvPicPr>
        <p:blipFill>
          <a:blip r:embed="rId2"/>
          <a:stretch>
            <a:fillRect/>
          </a:stretch>
        </p:blipFill>
        <p:spPr>
          <a:xfrm>
            <a:off x="9935569" y="5984592"/>
            <a:ext cx="2030469" cy="772569"/>
          </a:xfrm>
          <a:prstGeom prst="rect">
            <a:avLst/>
          </a:prstGeom>
        </p:spPr>
      </p:pic>
    </p:spTree>
    <p:extLst>
      <p:ext uri="{BB962C8B-B14F-4D97-AF65-F5344CB8AC3E}">
        <p14:creationId xmlns:p14="http://schemas.microsoft.com/office/powerpoint/2010/main" val="2316059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0C001C4-5D3A-4154-8BFA-756B6E284A98}"/>
              </a:ext>
            </a:extLst>
          </p:cNvPr>
          <p:cNvSpPr>
            <a:spLocks noGrp="1"/>
          </p:cNvSpPr>
          <p:nvPr>
            <p:ph type="title"/>
          </p:nvPr>
        </p:nvSpPr>
        <p:spPr/>
        <p:txBody>
          <a:bodyPr/>
          <a:lstStyle/>
          <a:p>
            <a:r>
              <a:rPr lang="en-US" dirty="0" err="1"/>
              <a:t>Romerne</a:t>
            </a:r>
            <a:r>
              <a:rPr lang="en-US" dirty="0"/>
              <a:t> 8,30-33</a:t>
            </a:r>
          </a:p>
        </p:txBody>
      </p:sp>
      <p:sp>
        <p:nvSpPr>
          <p:cNvPr id="3" name="Plassholder for innhold 2">
            <a:extLst>
              <a:ext uri="{FF2B5EF4-FFF2-40B4-BE49-F238E27FC236}">
                <a16:creationId xmlns:a16="http://schemas.microsoft.com/office/drawing/2014/main" id="{7E3F9F96-0CED-48BE-9B19-F0A61D133C31}"/>
              </a:ext>
            </a:extLst>
          </p:cNvPr>
          <p:cNvSpPr>
            <a:spLocks noGrp="1"/>
          </p:cNvSpPr>
          <p:nvPr>
            <p:ph idx="1"/>
          </p:nvPr>
        </p:nvSpPr>
        <p:spPr/>
        <p:txBody>
          <a:bodyPr/>
          <a:lstStyle/>
          <a:p>
            <a:pPr marL="0" indent="0">
              <a:buNone/>
            </a:pPr>
            <a:r>
              <a:rPr lang="nb-NO" dirty="0"/>
              <a:t>«</a:t>
            </a:r>
            <a:r>
              <a:rPr lang="nb-NO" i="1" dirty="0"/>
              <a:t>Hva skal vi så si? Jo, hedningene som ikke jaget etter å få rettferdighet, de har vunnet rettferdighet, det vil si rettferdigheten av tro. 31 Men Israel, som jaget etter loven for å vinne rettferdighet, nådde ikke fram. 32 Hvorfor ikke? Fordi de holdt seg til gjerninger, ikke til tro. De støtte mot snublesteinen, 33 slik det står skrevet:</a:t>
            </a:r>
          </a:p>
          <a:p>
            <a:pPr marL="0" indent="0">
              <a:buNone/>
            </a:pPr>
            <a:r>
              <a:rPr lang="nb-NO" i="1" dirty="0"/>
              <a:t>Se, på Sion legger jeg en snublestein og en klippe til fall.</a:t>
            </a:r>
          </a:p>
          <a:p>
            <a:pPr marL="0" indent="0">
              <a:buNone/>
            </a:pPr>
            <a:r>
              <a:rPr lang="nb-NO" i="1" dirty="0"/>
              <a:t>Men den som tror på </a:t>
            </a:r>
            <a:r>
              <a:rPr lang="nb-NO" i="1" dirty="0" err="1"/>
              <a:t>ham,skal</a:t>
            </a:r>
            <a:r>
              <a:rPr lang="nb-NO" i="1" dirty="0"/>
              <a:t> ikke bli til skamme</a:t>
            </a:r>
            <a:r>
              <a:rPr lang="nb-NO" dirty="0"/>
              <a:t>».</a:t>
            </a:r>
            <a:endParaRPr lang="en-US" dirty="0"/>
          </a:p>
        </p:txBody>
      </p:sp>
      <p:pic>
        <p:nvPicPr>
          <p:cNvPr id="4" name="Bilde 3" descr="Et bilde som inneholder enhet&#10;&#10;Automatisk generert beskrivelse">
            <a:extLst>
              <a:ext uri="{FF2B5EF4-FFF2-40B4-BE49-F238E27FC236}">
                <a16:creationId xmlns:a16="http://schemas.microsoft.com/office/drawing/2014/main" id="{935A827C-D848-4722-A5E4-8DBA0A52AB4A}"/>
              </a:ext>
            </a:extLst>
          </p:cNvPr>
          <p:cNvPicPr>
            <a:picLocks noChangeAspect="1"/>
          </p:cNvPicPr>
          <p:nvPr/>
        </p:nvPicPr>
        <p:blipFill>
          <a:blip r:embed="rId2"/>
          <a:stretch>
            <a:fillRect/>
          </a:stretch>
        </p:blipFill>
        <p:spPr>
          <a:xfrm>
            <a:off x="9935569" y="5984592"/>
            <a:ext cx="2030469" cy="772569"/>
          </a:xfrm>
          <a:prstGeom prst="rect">
            <a:avLst/>
          </a:prstGeom>
        </p:spPr>
      </p:pic>
    </p:spTree>
    <p:extLst>
      <p:ext uri="{BB962C8B-B14F-4D97-AF65-F5344CB8AC3E}">
        <p14:creationId xmlns:p14="http://schemas.microsoft.com/office/powerpoint/2010/main" val="2728174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CFD877-9A26-4FB4-99C0-80B2BDAEC782}"/>
              </a:ext>
            </a:extLst>
          </p:cNvPr>
          <p:cNvSpPr>
            <a:spLocks noGrp="1"/>
          </p:cNvSpPr>
          <p:nvPr>
            <p:ph type="title"/>
          </p:nvPr>
        </p:nvSpPr>
        <p:spPr/>
        <p:txBody>
          <a:bodyPr/>
          <a:lstStyle/>
          <a:p>
            <a:r>
              <a:rPr lang="en-US" dirty="0"/>
              <a:t>1.Mosebok 12,3</a:t>
            </a:r>
          </a:p>
        </p:txBody>
      </p:sp>
      <p:sp>
        <p:nvSpPr>
          <p:cNvPr id="3" name="Plassholder for innhold 2">
            <a:extLst>
              <a:ext uri="{FF2B5EF4-FFF2-40B4-BE49-F238E27FC236}">
                <a16:creationId xmlns:a16="http://schemas.microsoft.com/office/drawing/2014/main" id="{7353B406-A217-4B1E-AF38-E4D062A040F5}"/>
              </a:ext>
            </a:extLst>
          </p:cNvPr>
          <p:cNvSpPr>
            <a:spLocks noGrp="1"/>
          </p:cNvSpPr>
          <p:nvPr>
            <p:ph idx="1"/>
          </p:nvPr>
        </p:nvSpPr>
        <p:spPr/>
        <p:txBody>
          <a:bodyPr/>
          <a:lstStyle/>
          <a:p>
            <a:pPr marL="0" indent="0">
              <a:buNone/>
            </a:pPr>
            <a:r>
              <a:rPr lang="nb-NO" dirty="0"/>
              <a:t>«</a:t>
            </a:r>
            <a:r>
              <a:rPr lang="nb-NO" i="1" dirty="0"/>
              <a:t>Jeg vil velsigne dem som velsigner deg, men den som forbanner deg, skal jeg forbanne. I deg skal alle slekter på jorden velsignes</a:t>
            </a:r>
            <a:r>
              <a:rPr lang="nb-NO" dirty="0"/>
              <a:t>»</a:t>
            </a:r>
            <a:endParaRPr lang="en-US" dirty="0"/>
          </a:p>
        </p:txBody>
      </p:sp>
      <p:pic>
        <p:nvPicPr>
          <p:cNvPr id="4" name="Bilde 3" descr="Et bilde som inneholder enhet&#10;&#10;Automatisk generert beskrivelse">
            <a:extLst>
              <a:ext uri="{FF2B5EF4-FFF2-40B4-BE49-F238E27FC236}">
                <a16:creationId xmlns:a16="http://schemas.microsoft.com/office/drawing/2014/main" id="{2F39042D-31CA-4652-AEF3-FD52D5E7F864}"/>
              </a:ext>
            </a:extLst>
          </p:cNvPr>
          <p:cNvPicPr>
            <a:picLocks noChangeAspect="1"/>
          </p:cNvPicPr>
          <p:nvPr/>
        </p:nvPicPr>
        <p:blipFill>
          <a:blip r:embed="rId2"/>
          <a:stretch>
            <a:fillRect/>
          </a:stretch>
        </p:blipFill>
        <p:spPr>
          <a:xfrm>
            <a:off x="9935569" y="5984592"/>
            <a:ext cx="2030469" cy="772569"/>
          </a:xfrm>
          <a:prstGeom prst="rect">
            <a:avLst/>
          </a:prstGeom>
        </p:spPr>
      </p:pic>
    </p:spTree>
    <p:extLst>
      <p:ext uri="{BB962C8B-B14F-4D97-AF65-F5344CB8AC3E}">
        <p14:creationId xmlns:p14="http://schemas.microsoft.com/office/powerpoint/2010/main" val="1424034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F596574-8D1C-473C-8F8D-73BDF427A54E}"/>
              </a:ext>
            </a:extLst>
          </p:cNvPr>
          <p:cNvSpPr>
            <a:spLocks noGrp="1"/>
          </p:cNvSpPr>
          <p:nvPr>
            <p:ph type="title"/>
          </p:nvPr>
        </p:nvSpPr>
        <p:spPr/>
        <p:txBody>
          <a:bodyPr/>
          <a:lstStyle/>
          <a:p>
            <a:r>
              <a:rPr lang="en-US" dirty="0" err="1"/>
              <a:t>Galaterne</a:t>
            </a:r>
            <a:r>
              <a:rPr lang="en-US" dirty="0"/>
              <a:t> 3,8</a:t>
            </a:r>
          </a:p>
        </p:txBody>
      </p:sp>
      <p:sp>
        <p:nvSpPr>
          <p:cNvPr id="3" name="Plassholder for innhold 2">
            <a:extLst>
              <a:ext uri="{FF2B5EF4-FFF2-40B4-BE49-F238E27FC236}">
                <a16:creationId xmlns:a16="http://schemas.microsoft.com/office/drawing/2014/main" id="{0F97561A-CAB1-4B36-8086-0593BC32794D}"/>
              </a:ext>
            </a:extLst>
          </p:cNvPr>
          <p:cNvSpPr>
            <a:spLocks noGrp="1"/>
          </p:cNvSpPr>
          <p:nvPr>
            <p:ph idx="1"/>
          </p:nvPr>
        </p:nvSpPr>
        <p:spPr/>
        <p:txBody>
          <a:bodyPr/>
          <a:lstStyle/>
          <a:p>
            <a:pPr marL="0" indent="0">
              <a:buNone/>
            </a:pPr>
            <a:r>
              <a:rPr lang="nb-NO" i="1" dirty="0"/>
              <a:t>Skriften forutså at Gud ville rettferdiggjøre hedningene ved tro, og den forkynte på forhånd dette gode budskapet til Abraham: I deg skal alle folkeslag velsignes.</a:t>
            </a:r>
            <a:endParaRPr lang="en-US" i="1" dirty="0"/>
          </a:p>
        </p:txBody>
      </p:sp>
      <p:pic>
        <p:nvPicPr>
          <p:cNvPr id="4" name="Bilde 3" descr="Et bilde som inneholder enhet&#10;&#10;Automatisk generert beskrivelse">
            <a:extLst>
              <a:ext uri="{FF2B5EF4-FFF2-40B4-BE49-F238E27FC236}">
                <a16:creationId xmlns:a16="http://schemas.microsoft.com/office/drawing/2014/main" id="{48656ADD-3B10-4AEB-99DE-A17817BB87F2}"/>
              </a:ext>
            </a:extLst>
          </p:cNvPr>
          <p:cNvPicPr>
            <a:picLocks noChangeAspect="1"/>
          </p:cNvPicPr>
          <p:nvPr/>
        </p:nvPicPr>
        <p:blipFill>
          <a:blip r:embed="rId2"/>
          <a:stretch>
            <a:fillRect/>
          </a:stretch>
        </p:blipFill>
        <p:spPr>
          <a:xfrm>
            <a:off x="9935569" y="5984592"/>
            <a:ext cx="2030469" cy="772569"/>
          </a:xfrm>
          <a:prstGeom prst="rect">
            <a:avLst/>
          </a:prstGeom>
        </p:spPr>
      </p:pic>
    </p:spTree>
    <p:extLst>
      <p:ext uri="{BB962C8B-B14F-4D97-AF65-F5344CB8AC3E}">
        <p14:creationId xmlns:p14="http://schemas.microsoft.com/office/powerpoint/2010/main" val="224259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AD5A7F0-1393-490B-953B-2BA44F869F68}"/>
              </a:ext>
            </a:extLst>
          </p:cNvPr>
          <p:cNvSpPr>
            <a:spLocks noGrp="1"/>
          </p:cNvSpPr>
          <p:nvPr>
            <p:ph type="title"/>
          </p:nvPr>
        </p:nvSpPr>
        <p:spPr/>
        <p:txBody>
          <a:bodyPr/>
          <a:lstStyle/>
          <a:p>
            <a:r>
              <a:rPr lang="en-US" dirty="0" err="1"/>
              <a:t>Romerne</a:t>
            </a:r>
            <a:r>
              <a:rPr lang="en-US" dirty="0"/>
              <a:t> 11,1-5</a:t>
            </a:r>
          </a:p>
        </p:txBody>
      </p:sp>
      <p:sp>
        <p:nvSpPr>
          <p:cNvPr id="3" name="Plassholder for innhold 2">
            <a:extLst>
              <a:ext uri="{FF2B5EF4-FFF2-40B4-BE49-F238E27FC236}">
                <a16:creationId xmlns:a16="http://schemas.microsoft.com/office/drawing/2014/main" id="{E44B135C-04EE-4F87-ADE3-CD8A1596B486}"/>
              </a:ext>
            </a:extLst>
          </p:cNvPr>
          <p:cNvSpPr>
            <a:spLocks noGrp="1"/>
          </p:cNvSpPr>
          <p:nvPr>
            <p:ph idx="1"/>
          </p:nvPr>
        </p:nvSpPr>
        <p:spPr/>
        <p:txBody>
          <a:bodyPr/>
          <a:lstStyle/>
          <a:p>
            <a:pPr marL="0" indent="0">
              <a:buNone/>
            </a:pPr>
            <a:r>
              <a:rPr lang="nb-NO" dirty="0"/>
              <a:t> </a:t>
            </a:r>
            <a:r>
              <a:rPr lang="nb-NO" i="1" dirty="0"/>
              <a:t>Jeg spør så: Har Gud forkastet sitt folk? Slett ikke! For også jeg er israelitt, av Abrahams ætt og Benjamins stamme. 2Gud har ikke forkastet sitt folk, det folket han hadde vedkjent seg. Vet dere ikke hva Skriften sier i fortellingen om Elia, der han anklager Israel overfor Gud? 3 «Herre, dine profeter har de drept, og dine altere har de revet ned. Jeg er den eneste som er igjen, og nå står de meg etter livet.» 4 Men hva er det guddommelige svaret han får? «Jeg har holdt sju tusen mann igjen som ikke har bøyd kne for Baal.» 5 På samme måte er det også i vår tid blitt en rest igjen som Gud i sin nåde har utvalgt</a:t>
            </a:r>
            <a:endParaRPr lang="en-US" i="1" dirty="0"/>
          </a:p>
        </p:txBody>
      </p:sp>
      <p:pic>
        <p:nvPicPr>
          <p:cNvPr id="4" name="Bilde 3" descr="Et bilde som inneholder enhet&#10;&#10;Automatisk generert beskrivelse">
            <a:extLst>
              <a:ext uri="{FF2B5EF4-FFF2-40B4-BE49-F238E27FC236}">
                <a16:creationId xmlns:a16="http://schemas.microsoft.com/office/drawing/2014/main" id="{16BEF010-BDE4-4862-B965-45F5712BE529}"/>
              </a:ext>
            </a:extLst>
          </p:cNvPr>
          <p:cNvPicPr>
            <a:picLocks noChangeAspect="1"/>
          </p:cNvPicPr>
          <p:nvPr/>
        </p:nvPicPr>
        <p:blipFill>
          <a:blip r:embed="rId2"/>
          <a:stretch>
            <a:fillRect/>
          </a:stretch>
        </p:blipFill>
        <p:spPr>
          <a:xfrm>
            <a:off x="9935569" y="5996624"/>
            <a:ext cx="2030469" cy="772569"/>
          </a:xfrm>
          <a:prstGeom prst="rect">
            <a:avLst/>
          </a:prstGeom>
        </p:spPr>
      </p:pic>
    </p:spTree>
    <p:extLst>
      <p:ext uri="{BB962C8B-B14F-4D97-AF65-F5344CB8AC3E}">
        <p14:creationId xmlns:p14="http://schemas.microsoft.com/office/powerpoint/2010/main" val="2284947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E43277-97BE-41E9-AD4B-A0DCEB2CC015}"/>
              </a:ext>
            </a:extLst>
          </p:cNvPr>
          <p:cNvSpPr>
            <a:spLocks noGrp="1"/>
          </p:cNvSpPr>
          <p:nvPr>
            <p:ph type="title"/>
          </p:nvPr>
        </p:nvSpPr>
        <p:spPr/>
        <p:txBody>
          <a:bodyPr/>
          <a:lstStyle/>
          <a:p>
            <a:r>
              <a:rPr lang="en-US" dirty="0" err="1"/>
              <a:t>Efeserne</a:t>
            </a:r>
            <a:r>
              <a:rPr lang="en-US" dirty="0"/>
              <a:t> 2,11-12</a:t>
            </a:r>
          </a:p>
        </p:txBody>
      </p:sp>
      <p:sp>
        <p:nvSpPr>
          <p:cNvPr id="3" name="Plassholder for innhold 2">
            <a:extLst>
              <a:ext uri="{FF2B5EF4-FFF2-40B4-BE49-F238E27FC236}">
                <a16:creationId xmlns:a16="http://schemas.microsoft.com/office/drawing/2014/main" id="{BAA9BE74-3003-4BE6-8074-7279931A1C6D}"/>
              </a:ext>
            </a:extLst>
          </p:cNvPr>
          <p:cNvSpPr>
            <a:spLocks noGrp="1"/>
          </p:cNvSpPr>
          <p:nvPr>
            <p:ph idx="1"/>
          </p:nvPr>
        </p:nvSpPr>
        <p:spPr/>
        <p:txBody>
          <a:bodyPr/>
          <a:lstStyle/>
          <a:p>
            <a:pPr marL="0" indent="0">
              <a:buNone/>
            </a:pPr>
            <a:r>
              <a:rPr lang="nb-NO" i="1" dirty="0"/>
              <a:t>Dere, som en gang var hedninger av fødsel, ble kalt </a:t>
            </a:r>
            <a:r>
              <a:rPr lang="nb-NO" i="1" dirty="0" err="1"/>
              <a:t>uomskårne</a:t>
            </a:r>
            <a:r>
              <a:rPr lang="nb-NO" i="1" dirty="0"/>
              <a:t> av dem som kalles omskårne, de som er omskåret på kroppen, av menneskehånd. 12 Husk at dere den gang var uten Kristus, utestengt fra borgerretten i Israel, uten del i paktene og løftet, ja, uten håp og uten Gud i verden. </a:t>
            </a:r>
            <a:endParaRPr lang="en-US" i="1" dirty="0"/>
          </a:p>
        </p:txBody>
      </p:sp>
      <p:pic>
        <p:nvPicPr>
          <p:cNvPr id="4" name="Bilde 3" descr="Et bilde som inneholder enhet&#10;&#10;Automatisk generert beskrivelse">
            <a:extLst>
              <a:ext uri="{FF2B5EF4-FFF2-40B4-BE49-F238E27FC236}">
                <a16:creationId xmlns:a16="http://schemas.microsoft.com/office/drawing/2014/main" id="{D51B17C6-85E4-4361-8CF6-1459C6BF459B}"/>
              </a:ext>
            </a:extLst>
          </p:cNvPr>
          <p:cNvPicPr>
            <a:picLocks noChangeAspect="1"/>
          </p:cNvPicPr>
          <p:nvPr/>
        </p:nvPicPr>
        <p:blipFill>
          <a:blip r:embed="rId2"/>
          <a:stretch>
            <a:fillRect/>
          </a:stretch>
        </p:blipFill>
        <p:spPr>
          <a:xfrm>
            <a:off x="9935569" y="5984592"/>
            <a:ext cx="2030469" cy="772569"/>
          </a:xfrm>
          <a:prstGeom prst="rect">
            <a:avLst/>
          </a:prstGeom>
        </p:spPr>
      </p:pic>
    </p:spTree>
    <p:extLst>
      <p:ext uri="{BB962C8B-B14F-4D97-AF65-F5344CB8AC3E}">
        <p14:creationId xmlns:p14="http://schemas.microsoft.com/office/powerpoint/2010/main" val="662016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93EEEA-4F30-4E22-AE48-E59C6634FD7D}"/>
              </a:ext>
            </a:extLst>
          </p:cNvPr>
          <p:cNvSpPr>
            <a:spLocks noGrp="1"/>
          </p:cNvSpPr>
          <p:nvPr>
            <p:ph type="title"/>
          </p:nvPr>
        </p:nvSpPr>
        <p:spPr/>
        <p:txBody>
          <a:bodyPr/>
          <a:lstStyle/>
          <a:p>
            <a:r>
              <a:rPr lang="en-US" dirty="0" err="1"/>
              <a:t>Efeserne</a:t>
            </a:r>
            <a:r>
              <a:rPr lang="en-US" dirty="0"/>
              <a:t> 2,16-20</a:t>
            </a:r>
          </a:p>
        </p:txBody>
      </p:sp>
      <p:sp>
        <p:nvSpPr>
          <p:cNvPr id="3" name="Plassholder for innhold 2">
            <a:extLst>
              <a:ext uri="{FF2B5EF4-FFF2-40B4-BE49-F238E27FC236}">
                <a16:creationId xmlns:a16="http://schemas.microsoft.com/office/drawing/2014/main" id="{17879E4C-2183-4921-8D66-F11B7DEC9D6E}"/>
              </a:ext>
            </a:extLst>
          </p:cNvPr>
          <p:cNvSpPr>
            <a:spLocks noGrp="1"/>
          </p:cNvSpPr>
          <p:nvPr>
            <p:ph idx="1"/>
          </p:nvPr>
        </p:nvSpPr>
        <p:spPr/>
        <p:txBody>
          <a:bodyPr/>
          <a:lstStyle/>
          <a:p>
            <a:pPr marL="0" indent="0">
              <a:buNone/>
            </a:pPr>
            <a:r>
              <a:rPr lang="nb-NO" i="1" dirty="0"/>
              <a:t>I én kropp forsonte han dem begge med Gud da han døde på korset og slik drepte fiendskapet. 17 Han kom og forkynte det gode budskapet om fred både for dere som var langt borte, og for dem som var nær. 18 Gjennom ham har både vi og dere adgang til Far i én Ånd. 19 Derfor er dere ikke lenger fremmede og utlendinger. Nei, dere er de helliges medborgere og Guds familie. 20 Dere er bygd opp på apostlenes og profetenes grunnvoll, med Kristus Jesus selv som hjørnesteinen. </a:t>
            </a:r>
            <a:endParaRPr lang="en-US" i="1" dirty="0"/>
          </a:p>
        </p:txBody>
      </p:sp>
      <p:pic>
        <p:nvPicPr>
          <p:cNvPr id="4" name="Bilde 3" descr="Et bilde som inneholder enhet&#10;&#10;Automatisk generert beskrivelse">
            <a:extLst>
              <a:ext uri="{FF2B5EF4-FFF2-40B4-BE49-F238E27FC236}">
                <a16:creationId xmlns:a16="http://schemas.microsoft.com/office/drawing/2014/main" id="{945EDECF-70F3-4321-BAF5-5673E9FC4C11}"/>
              </a:ext>
            </a:extLst>
          </p:cNvPr>
          <p:cNvPicPr>
            <a:picLocks noChangeAspect="1"/>
          </p:cNvPicPr>
          <p:nvPr/>
        </p:nvPicPr>
        <p:blipFill>
          <a:blip r:embed="rId2"/>
          <a:stretch>
            <a:fillRect/>
          </a:stretch>
        </p:blipFill>
        <p:spPr>
          <a:xfrm>
            <a:off x="9935569" y="5984592"/>
            <a:ext cx="2030469" cy="772569"/>
          </a:xfrm>
          <a:prstGeom prst="rect">
            <a:avLst/>
          </a:prstGeom>
        </p:spPr>
      </p:pic>
    </p:spTree>
    <p:extLst>
      <p:ext uri="{BB962C8B-B14F-4D97-AF65-F5344CB8AC3E}">
        <p14:creationId xmlns:p14="http://schemas.microsoft.com/office/powerpoint/2010/main" val="1568917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AD65074-9362-45D6-B7ED-15BA543BB616}"/>
              </a:ext>
            </a:extLst>
          </p:cNvPr>
          <p:cNvSpPr>
            <a:spLocks noGrp="1"/>
          </p:cNvSpPr>
          <p:nvPr>
            <p:ph type="title"/>
          </p:nvPr>
        </p:nvSpPr>
        <p:spPr/>
        <p:txBody>
          <a:bodyPr/>
          <a:lstStyle/>
          <a:p>
            <a:r>
              <a:rPr lang="en-US" dirty="0" err="1"/>
              <a:t>Hvorfor</a:t>
            </a:r>
            <a:r>
              <a:rPr lang="en-US" dirty="0"/>
              <a:t> </a:t>
            </a:r>
            <a:r>
              <a:rPr lang="en-US" dirty="0" err="1"/>
              <a:t>er</a:t>
            </a:r>
            <a:r>
              <a:rPr lang="en-US" dirty="0"/>
              <a:t> </a:t>
            </a:r>
            <a:r>
              <a:rPr lang="en-US" dirty="0" err="1"/>
              <a:t>Dette</a:t>
            </a:r>
            <a:r>
              <a:rPr lang="en-US" dirty="0"/>
              <a:t> </a:t>
            </a:r>
            <a:r>
              <a:rPr lang="en-US" dirty="0" err="1"/>
              <a:t>viktig</a:t>
            </a:r>
            <a:r>
              <a:rPr lang="en-US" dirty="0"/>
              <a:t>?</a:t>
            </a:r>
          </a:p>
        </p:txBody>
      </p:sp>
      <p:sp>
        <p:nvSpPr>
          <p:cNvPr id="3" name="Plassholder for innhold 2">
            <a:extLst>
              <a:ext uri="{FF2B5EF4-FFF2-40B4-BE49-F238E27FC236}">
                <a16:creationId xmlns:a16="http://schemas.microsoft.com/office/drawing/2014/main" id="{D723B830-D9C9-43C0-997C-4182E0E6A228}"/>
              </a:ext>
            </a:extLst>
          </p:cNvPr>
          <p:cNvSpPr>
            <a:spLocks noGrp="1"/>
          </p:cNvSpPr>
          <p:nvPr>
            <p:ph idx="1"/>
          </p:nvPr>
        </p:nvSpPr>
        <p:spPr/>
        <p:txBody>
          <a:bodyPr/>
          <a:lstStyle/>
          <a:p>
            <a:r>
              <a:rPr lang="en-US" dirty="0" err="1"/>
              <a:t>Fordi</a:t>
            </a:r>
            <a:r>
              <a:rPr lang="en-US" dirty="0"/>
              <a:t> det </a:t>
            </a:r>
            <a:r>
              <a:rPr lang="en-US" dirty="0" err="1"/>
              <a:t>viser</a:t>
            </a:r>
            <a:r>
              <a:rPr lang="en-US" dirty="0"/>
              <a:t> </a:t>
            </a:r>
            <a:r>
              <a:rPr lang="en-US" dirty="0" err="1"/>
              <a:t>sammenhengen</a:t>
            </a:r>
            <a:r>
              <a:rPr lang="en-US" dirty="0"/>
              <a:t> </a:t>
            </a:r>
            <a:r>
              <a:rPr lang="en-US" dirty="0" err="1"/>
              <a:t>mellom</a:t>
            </a:r>
            <a:r>
              <a:rPr lang="en-US" dirty="0"/>
              <a:t> </a:t>
            </a:r>
            <a:r>
              <a:rPr lang="en-US" dirty="0" err="1"/>
              <a:t>oss</a:t>
            </a:r>
            <a:r>
              <a:rPr lang="en-US" dirty="0"/>
              <a:t> </a:t>
            </a:r>
            <a:r>
              <a:rPr lang="en-US" dirty="0" err="1"/>
              <a:t>hedninger</a:t>
            </a:r>
            <a:r>
              <a:rPr lang="en-US" dirty="0"/>
              <a:t> og det </a:t>
            </a:r>
            <a:r>
              <a:rPr lang="en-US" dirty="0" err="1"/>
              <a:t>jødiske</a:t>
            </a:r>
            <a:r>
              <a:rPr lang="en-US" dirty="0"/>
              <a:t> folk.</a:t>
            </a:r>
          </a:p>
          <a:p>
            <a:r>
              <a:rPr lang="en-US" dirty="0" err="1"/>
              <a:t>Fordi</a:t>
            </a:r>
            <a:r>
              <a:rPr lang="en-US" dirty="0"/>
              <a:t> Paulus </a:t>
            </a:r>
            <a:r>
              <a:rPr lang="en-US" dirty="0" err="1"/>
              <a:t>understreker</a:t>
            </a:r>
            <a:r>
              <a:rPr lang="en-US" dirty="0"/>
              <a:t> at vi </a:t>
            </a:r>
            <a:r>
              <a:rPr lang="en-US" dirty="0" err="1"/>
              <a:t>hedninger</a:t>
            </a:r>
            <a:r>
              <a:rPr lang="en-US" dirty="0"/>
              <a:t> </a:t>
            </a:r>
            <a:r>
              <a:rPr lang="en-US" dirty="0" err="1"/>
              <a:t>ikke</a:t>
            </a:r>
            <a:r>
              <a:rPr lang="en-US" dirty="0"/>
              <a:t> </a:t>
            </a:r>
            <a:r>
              <a:rPr lang="en-US" dirty="0" err="1"/>
              <a:t>skal</a:t>
            </a:r>
            <a:r>
              <a:rPr lang="en-US" dirty="0"/>
              <a:t> </a:t>
            </a:r>
            <a:r>
              <a:rPr lang="en-US" dirty="0" err="1"/>
              <a:t>bli</a:t>
            </a:r>
            <a:r>
              <a:rPr lang="en-US" dirty="0"/>
              <a:t> </a:t>
            </a:r>
            <a:r>
              <a:rPr lang="en-US" dirty="0" err="1"/>
              <a:t>hovmodige</a:t>
            </a:r>
            <a:r>
              <a:rPr lang="en-US" dirty="0"/>
              <a:t>. </a:t>
            </a:r>
          </a:p>
          <a:p>
            <a:r>
              <a:rPr lang="en-US" dirty="0" err="1"/>
              <a:t>Fordi</a:t>
            </a:r>
            <a:r>
              <a:rPr lang="en-US" dirty="0"/>
              <a:t> det </a:t>
            </a:r>
            <a:r>
              <a:rPr lang="en-US" dirty="0" err="1"/>
              <a:t>betyr</a:t>
            </a:r>
            <a:r>
              <a:rPr lang="en-US" dirty="0"/>
              <a:t> at vi </a:t>
            </a:r>
            <a:r>
              <a:rPr lang="en-US" dirty="0" err="1"/>
              <a:t>som</a:t>
            </a:r>
            <a:r>
              <a:rPr lang="en-US" dirty="0"/>
              <a:t> </a:t>
            </a:r>
            <a:r>
              <a:rPr lang="en-US" dirty="0" err="1"/>
              <a:t>kristne</a:t>
            </a:r>
            <a:r>
              <a:rPr lang="en-US" dirty="0"/>
              <a:t> </a:t>
            </a:r>
            <a:r>
              <a:rPr lang="en-US" dirty="0" err="1"/>
              <a:t>må</a:t>
            </a:r>
            <a:r>
              <a:rPr lang="en-US" dirty="0"/>
              <a:t> dele </a:t>
            </a:r>
            <a:r>
              <a:rPr lang="en-US" dirty="0" err="1"/>
              <a:t>vårt</a:t>
            </a:r>
            <a:r>
              <a:rPr lang="en-US" dirty="0"/>
              <a:t> </a:t>
            </a:r>
            <a:r>
              <a:rPr lang="en-US" dirty="0" err="1"/>
              <a:t>vitensbyrd</a:t>
            </a:r>
            <a:r>
              <a:rPr lang="en-US" dirty="0"/>
              <a:t> med det </a:t>
            </a:r>
            <a:r>
              <a:rPr lang="en-US" dirty="0" err="1"/>
              <a:t>jødiske</a:t>
            </a:r>
            <a:r>
              <a:rPr lang="en-US" dirty="0"/>
              <a:t> folk og </a:t>
            </a:r>
            <a:r>
              <a:rPr lang="en-US" dirty="0" err="1"/>
              <a:t>hvordan</a:t>
            </a:r>
            <a:r>
              <a:rPr lang="en-US" dirty="0"/>
              <a:t> vi har </a:t>
            </a:r>
            <a:r>
              <a:rPr lang="en-US" dirty="0" err="1"/>
              <a:t>møtt</a:t>
            </a:r>
            <a:r>
              <a:rPr lang="en-US" dirty="0"/>
              <a:t> den </a:t>
            </a:r>
            <a:r>
              <a:rPr lang="en-US" dirty="0" err="1"/>
              <a:t>jødiske</a:t>
            </a:r>
            <a:r>
              <a:rPr lang="en-US" dirty="0"/>
              <a:t> </a:t>
            </a:r>
            <a:r>
              <a:rPr lang="en-US" dirty="0" err="1"/>
              <a:t>Messias</a:t>
            </a:r>
            <a:r>
              <a:rPr lang="en-US" dirty="0"/>
              <a:t>. </a:t>
            </a:r>
          </a:p>
          <a:p>
            <a:r>
              <a:rPr lang="en-US" dirty="0" err="1"/>
              <a:t>Fordi</a:t>
            </a:r>
            <a:r>
              <a:rPr lang="en-US" dirty="0"/>
              <a:t> vi </a:t>
            </a:r>
            <a:r>
              <a:rPr lang="en-US" dirty="0" err="1"/>
              <a:t>er</a:t>
            </a:r>
            <a:r>
              <a:rPr lang="en-US" dirty="0"/>
              <a:t> </a:t>
            </a:r>
            <a:r>
              <a:rPr lang="en-US" dirty="0" err="1"/>
              <a:t>podet</a:t>
            </a:r>
            <a:r>
              <a:rPr lang="en-US" dirty="0"/>
              <a:t> inn I </a:t>
            </a:r>
            <a:r>
              <a:rPr lang="en-US" dirty="0" err="1"/>
              <a:t>Guds</a:t>
            </a:r>
            <a:r>
              <a:rPr lang="en-US" dirty="0"/>
              <a:t> </a:t>
            </a:r>
            <a:r>
              <a:rPr lang="en-US" dirty="0" err="1"/>
              <a:t>folket</a:t>
            </a:r>
            <a:r>
              <a:rPr lang="en-US" dirty="0"/>
              <a:t>.</a:t>
            </a:r>
          </a:p>
          <a:p>
            <a:r>
              <a:rPr lang="en-US" dirty="0" err="1"/>
              <a:t>Fordi</a:t>
            </a:r>
            <a:r>
              <a:rPr lang="en-US" dirty="0"/>
              <a:t> </a:t>
            </a:r>
            <a:r>
              <a:rPr lang="en-US" dirty="0" err="1"/>
              <a:t>vårt</a:t>
            </a:r>
            <a:r>
              <a:rPr lang="en-US" dirty="0"/>
              <a:t> </a:t>
            </a:r>
            <a:r>
              <a:rPr lang="en-US" dirty="0" err="1"/>
              <a:t>vitnesbyrd</a:t>
            </a:r>
            <a:r>
              <a:rPr lang="en-US" dirty="0"/>
              <a:t> star </a:t>
            </a:r>
            <a:r>
              <a:rPr lang="en-US" dirty="0" err="1"/>
              <a:t>sterkere</a:t>
            </a:r>
            <a:r>
              <a:rPr lang="en-US" dirty="0"/>
              <a:t> </a:t>
            </a:r>
            <a:r>
              <a:rPr lang="en-US" dirty="0" err="1"/>
              <a:t>sammen</a:t>
            </a:r>
            <a:r>
              <a:rPr lang="en-US" dirty="0"/>
              <a:t>. </a:t>
            </a:r>
          </a:p>
          <a:p>
            <a:r>
              <a:rPr lang="en-US" dirty="0" err="1"/>
              <a:t>Fordi</a:t>
            </a:r>
            <a:r>
              <a:rPr lang="en-US" dirty="0"/>
              <a:t> vi </a:t>
            </a:r>
            <a:r>
              <a:rPr lang="en-US" dirty="0" err="1"/>
              <a:t>er</a:t>
            </a:r>
            <a:r>
              <a:rPr lang="en-US" dirty="0"/>
              <a:t> </a:t>
            </a:r>
            <a:r>
              <a:rPr lang="en-US" dirty="0" err="1"/>
              <a:t>kalt</a:t>
            </a:r>
            <a:r>
              <a:rPr lang="en-US" dirty="0"/>
              <a:t> </a:t>
            </a:r>
            <a:r>
              <a:rPr lang="en-US" dirty="0" err="1"/>
              <a:t>til</a:t>
            </a:r>
            <a:r>
              <a:rPr lang="en-US" dirty="0"/>
              <a:t> å </a:t>
            </a:r>
            <a:r>
              <a:rPr lang="en-US" dirty="0" err="1"/>
              <a:t>være</a:t>
            </a:r>
            <a:r>
              <a:rPr lang="en-US" dirty="0"/>
              <a:t> </a:t>
            </a:r>
            <a:r>
              <a:rPr lang="en-US" dirty="0" err="1"/>
              <a:t>ett</a:t>
            </a:r>
            <a:r>
              <a:rPr lang="en-US" dirty="0"/>
              <a:t>! </a:t>
            </a:r>
          </a:p>
        </p:txBody>
      </p:sp>
      <p:pic>
        <p:nvPicPr>
          <p:cNvPr id="4" name="Bilde 3" descr="Et bilde som inneholder enhet&#10;&#10;Automatisk generert beskrivelse">
            <a:extLst>
              <a:ext uri="{FF2B5EF4-FFF2-40B4-BE49-F238E27FC236}">
                <a16:creationId xmlns:a16="http://schemas.microsoft.com/office/drawing/2014/main" id="{418DD0B6-0538-413F-A8AF-2E9F71785A39}"/>
              </a:ext>
            </a:extLst>
          </p:cNvPr>
          <p:cNvPicPr>
            <a:picLocks noChangeAspect="1"/>
          </p:cNvPicPr>
          <p:nvPr/>
        </p:nvPicPr>
        <p:blipFill>
          <a:blip r:embed="rId2"/>
          <a:stretch>
            <a:fillRect/>
          </a:stretch>
        </p:blipFill>
        <p:spPr>
          <a:xfrm>
            <a:off x="9935569" y="5984592"/>
            <a:ext cx="2030469" cy="772569"/>
          </a:xfrm>
          <a:prstGeom prst="rect">
            <a:avLst/>
          </a:prstGeom>
        </p:spPr>
      </p:pic>
    </p:spTree>
    <p:extLst>
      <p:ext uri="{BB962C8B-B14F-4D97-AF65-F5344CB8AC3E}">
        <p14:creationId xmlns:p14="http://schemas.microsoft.com/office/powerpoint/2010/main" val="4251308539"/>
      </p:ext>
    </p:extLst>
  </p:cSld>
  <p:clrMapOvr>
    <a:masterClrMapping/>
  </p:clrMapOvr>
</p:sld>
</file>

<file path=ppt/theme/theme1.xml><?xml version="1.0" encoding="utf-8"?>
<a:theme xmlns:a="http://schemas.openxmlformats.org/drawingml/2006/main" name="Pakke">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2776</TotalTime>
  <Words>1142</Words>
  <Application>Microsoft Office PowerPoint</Application>
  <PresentationFormat>Widescreen</PresentationFormat>
  <Paragraphs>64</Paragraphs>
  <Slides>24</Slides>
  <Notes>0</Notes>
  <HiddenSlides>0</HiddenSlides>
  <MMClips>2</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24</vt:i4>
      </vt:variant>
    </vt:vector>
  </HeadingPairs>
  <TitlesOfParts>
    <vt:vector size="27" baseType="lpstr">
      <vt:lpstr>Arial</vt:lpstr>
      <vt:lpstr>Gill Sans MT</vt:lpstr>
      <vt:lpstr>Pakke</vt:lpstr>
      <vt:lpstr>Kort om Den Norske Israelsmisjon(DNI)</vt:lpstr>
      <vt:lpstr>Yoel Ben David</vt:lpstr>
      <vt:lpstr>Volontører</vt:lpstr>
      <vt:lpstr>PowerPoint-presentasjon</vt:lpstr>
      <vt:lpstr>Troens Jødiske Røtter</vt:lpstr>
      <vt:lpstr>Innholdsfortegnelse</vt:lpstr>
      <vt:lpstr>Fortiden lærer oss om Nåtiden</vt:lpstr>
      <vt:lpstr>Nåtiden former også Fortiden</vt:lpstr>
      <vt:lpstr>"The past is a foreign country: they do things differently there. </vt:lpstr>
      <vt:lpstr>Hva Sier Jesus om Forholdet mellom jøder og hedninger?</vt:lpstr>
      <vt:lpstr>Markus 7,24-30</vt:lpstr>
      <vt:lpstr>Matteus 15,21-28</vt:lpstr>
      <vt:lpstr>En smakebit på det som kommer</vt:lpstr>
      <vt:lpstr>Matteus 5,17</vt:lpstr>
      <vt:lpstr>Howard Jacobson</vt:lpstr>
      <vt:lpstr>Forholdet mellom Jøder og Hedninger</vt:lpstr>
      <vt:lpstr>Romerne 9,4-5</vt:lpstr>
      <vt:lpstr>Romerne 8,30-33</vt:lpstr>
      <vt:lpstr>1.Mosebok 12,3</vt:lpstr>
      <vt:lpstr>Galaterne 3,8</vt:lpstr>
      <vt:lpstr>Romerne 11,1-5</vt:lpstr>
      <vt:lpstr>Efeserne 2,11-12</vt:lpstr>
      <vt:lpstr>Efeserne 2,16-20</vt:lpstr>
      <vt:lpstr>Hvorfor er Dette viktig?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Troens Jødiske Røtter</dc:title>
  <dc:creator>Kristoffer Eknes</dc:creator>
  <cp:lastModifiedBy>Kristoffer Eknes</cp:lastModifiedBy>
  <cp:revision>36</cp:revision>
  <dcterms:created xsi:type="dcterms:W3CDTF">2019-04-06T10:18:29Z</dcterms:created>
  <dcterms:modified xsi:type="dcterms:W3CDTF">2019-04-09T07:42:38Z</dcterms:modified>
</cp:coreProperties>
</file>