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3"/>
  </p:notesMasterIdLst>
  <p:handoutMasterIdLst>
    <p:handoutMasterId r:id="rId34"/>
  </p:handoutMasterIdLst>
  <p:sldIdLst>
    <p:sldId id="256" r:id="rId3"/>
    <p:sldId id="262" r:id="rId4"/>
    <p:sldId id="263" r:id="rId5"/>
    <p:sldId id="264" r:id="rId6"/>
    <p:sldId id="265" r:id="rId7"/>
    <p:sldId id="267" r:id="rId8"/>
    <p:sldId id="266" r:id="rId9"/>
    <p:sldId id="268" r:id="rId10"/>
    <p:sldId id="269" r:id="rId11"/>
    <p:sldId id="270" r:id="rId12"/>
    <p:sldId id="272" r:id="rId13"/>
    <p:sldId id="271" r:id="rId14"/>
    <p:sldId id="273" r:id="rId15"/>
    <p:sldId id="274" r:id="rId16"/>
    <p:sldId id="275" r:id="rId17"/>
    <p:sldId id="277" r:id="rId18"/>
    <p:sldId id="276" r:id="rId19"/>
    <p:sldId id="278" r:id="rId20"/>
    <p:sldId id="279" r:id="rId21"/>
    <p:sldId id="280" r:id="rId22"/>
    <p:sldId id="281" r:id="rId23"/>
    <p:sldId id="282" r:id="rId24"/>
    <p:sldId id="283" r:id="rId25"/>
    <p:sldId id="289" r:id="rId26"/>
    <p:sldId id="290" r:id="rId27"/>
    <p:sldId id="284" r:id="rId28"/>
    <p:sldId id="288" r:id="rId29"/>
    <p:sldId id="285" r:id="rId30"/>
    <p:sldId id="286" r:id="rId31"/>
    <p:sldId id="287" r:id="rId3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p:cViewPr varScale="1">
        <p:scale>
          <a:sx n="80" d="100"/>
          <a:sy n="80" d="100"/>
        </p:scale>
        <p:origin x="114" y="204"/>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notesViewPr>
    <p:cSldViewPr>
      <p:cViewPr varScale="1">
        <p:scale>
          <a:sx n="68" d="100"/>
          <a:sy n="68" d="100"/>
        </p:scale>
        <p:origin x="-196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nb-NO"/>
              <a:t>20.09.2018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nb-NO"/>
              <a:t>20.09.2018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2</a:t>
            </a:fld>
            <a:endParaRPr lang="en-US" sz="1200" b="0" i="0">
              <a:latin typeface="Century Gothic"/>
              <a:ea typeface="+mn-ea"/>
              <a:cs typeface="+mn-cs"/>
            </a:endParaRPr>
          </a:p>
        </p:txBody>
      </p:sp>
    </p:spTree>
    <p:extLst>
      <p:ext uri="{BB962C8B-B14F-4D97-AF65-F5344CB8AC3E}">
        <p14:creationId xmlns:p14="http://schemas.microsoft.com/office/powerpoint/2010/main" val="413679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3</a:t>
            </a:fld>
            <a:endParaRPr lang="en-US" sz="1200" b="0" i="0">
              <a:latin typeface="Century Gothic"/>
              <a:ea typeface="+mn-ea"/>
              <a:cs typeface="+mn-cs"/>
            </a:endParaRPr>
          </a:p>
        </p:txBody>
      </p:sp>
    </p:spTree>
    <p:extLst>
      <p:ext uri="{BB962C8B-B14F-4D97-AF65-F5344CB8AC3E}">
        <p14:creationId xmlns:p14="http://schemas.microsoft.com/office/powerpoint/2010/main" val="3280657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4</a:t>
            </a:fld>
            <a:endParaRPr lang="en-US" sz="1200" b="0" i="0">
              <a:latin typeface="Century Gothic"/>
              <a:ea typeface="+mn-ea"/>
              <a:cs typeface="+mn-cs"/>
            </a:endParaRPr>
          </a:p>
        </p:txBody>
      </p:sp>
    </p:spTree>
    <p:extLst>
      <p:ext uri="{BB962C8B-B14F-4D97-AF65-F5344CB8AC3E}">
        <p14:creationId xmlns:p14="http://schemas.microsoft.com/office/powerpoint/2010/main" val="3473972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5</a:t>
            </a:fld>
            <a:endParaRPr lang="en-US" sz="1200" b="0" i="0">
              <a:latin typeface="Century Gothic"/>
              <a:ea typeface="+mn-ea"/>
              <a:cs typeface="+mn-cs"/>
            </a:endParaRPr>
          </a:p>
        </p:txBody>
      </p:sp>
    </p:spTree>
    <p:extLst>
      <p:ext uri="{BB962C8B-B14F-4D97-AF65-F5344CB8AC3E}">
        <p14:creationId xmlns:p14="http://schemas.microsoft.com/office/powerpoint/2010/main" val="72231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6</a:t>
            </a:fld>
            <a:endParaRPr lang="en-US" sz="1200" b="0" i="0">
              <a:latin typeface="Century Gothic"/>
              <a:ea typeface="+mn-ea"/>
              <a:cs typeface="+mn-cs"/>
            </a:endParaRPr>
          </a:p>
        </p:txBody>
      </p:sp>
    </p:spTree>
    <p:extLst>
      <p:ext uri="{BB962C8B-B14F-4D97-AF65-F5344CB8AC3E}">
        <p14:creationId xmlns:p14="http://schemas.microsoft.com/office/powerpoint/2010/main" val="2695986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7</a:t>
            </a:fld>
            <a:endParaRPr lang="en-US" sz="1200" b="0" i="0">
              <a:latin typeface="Century Gothic"/>
              <a:ea typeface="+mn-ea"/>
              <a:cs typeface="+mn-cs"/>
            </a:endParaRPr>
          </a:p>
        </p:txBody>
      </p:sp>
    </p:spTree>
    <p:extLst>
      <p:ext uri="{BB962C8B-B14F-4D97-AF65-F5344CB8AC3E}">
        <p14:creationId xmlns:p14="http://schemas.microsoft.com/office/powerpoint/2010/main" val="383613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8</a:t>
            </a:fld>
            <a:endParaRPr lang="en-US" sz="1200" b="0" i="0">
              <a:latin typeface="Century Gothic"/>
              <a:ea typeface="+mn-ea"/>
              <a:cs typeface="+mn-cs"/>
            </a:endParaRPr>
          </a:p>
        </p:txBody>
      </p:sp>
    </p:spTree>
    <p:extLst>
      <p:ext uri="{BB962C8B-B14F-4D97-AF65-F5344CB8AC3E}">
        <p14:creationId xmlns:p14="http://schemas.microsoft.com/office/powerpoint/2010/main" val="3247753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9</a:t>
            </a:fld>
            <a:endParaRPr lang="en-US" sz="1200" b="0" i="0">
              <a:latin typeface="Century Gothic"/>
              <a:ea typeface="+mn-ea"/>
              <a:cs typeface="+mn-cs"/>
            </a:endParaRPr>
          </a:p>
        </p:txBody>
      </p:sp>
    </p:spTree>
    <p:extLst>
      <p:ext uri="{BB962C8B-B14F-4D97-AF65-F5344CB8AC3E}">
        <p14:creationId xmlns:p14="http://schemas.microsoft.com/office/powerpoint/2010/main" val="511135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10</a:t>
            </a:fld>
            <a:endParaRPr lang="en-US" sz="1200" b="0" i="0">
              <a:latin typeface="Century Gothic"/>
              <a:ea typeface="+mn-ea"/>
              <a:cs typeface="+mn-cs"/>
            </a:endParaRPr>
          </a:p>
        </p:txBody>
      </p:sp>
    </p:spTree>
    <p:extLst>
      <p:ext uri="{BB962C8B-B14F-4D97-AF65-F5344CB8AC3E}">
        <p14:creationId xmlns:p14="http://schemas.microsoft.com/office/powerpoint/2010/main" val="3625114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12</a:t>
            </a:fld>
            <a:endParaRPr lang="en-US" sz="1200" b="0" i="0">
              <a:latin typeface="Century Gothic"/>
              <a:ea typeface="+mn-ea"/>
              <a:cs typeface="+mn-cs"/>
            </a:endParaRPr>
          </a:p>
        </p:txBody>
      </p:sp>
    </p:spTree>
    <p:extLst>
      <p:ext uri="{BB962C8B-B14F-4D97-AF65-F5344CB8AC3E}">
        <p14:creationId xmlns:p14="http://schemas.microsoft.com/office/powerpoint/2010/main" val="114804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13</a:t>
            </a:fld>
            <a:endParaRPr lang="en-US" sz="1200" b="0" i="0">
              <a:latin typeface="Century Gothic"/>
              <a:ea typeface="+mn-ea"/>
              <a:cs typeface="+mn-cs"/>
            </a:endParaRPr>
          </a:p>
        </p:txBody>
      </p:sp>
    </p:spTree>
    <p:extLst>
      <p:ext uri="{BB962C8B-B14F-4D97-AF65-F5344CB8AC3E}">
        <p14:creationId xmlns:p14="http://schemas.microsoft.com/office/powerpoint/2010/main" val="2450388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14</a:t>
            </a:fld>
            <a:endParaRPr lang="en-US" sz="1200" b="0" i="0">
              <a:latin typeface="Century Gothic"/>
              <a:ea typeface="+mn-ea"/>
              <a:cs typeface="+mn-cs"/>
            </a:endParaRPr>
          </a:p>
        </p:txBody>
      </p:sp>
    </p:spTree>
    <p:extLst>
      <p:ext uri="{BB962C8B-B14F-4D97-AF65-F5344CB8AC3E}">
        <p14:creationId xmlns:p14="http://schemas.microsoft.com/office/powerpoint/2010/main" val="799899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15</a:t>
            </a:fld>
            <a:endParaRPr lang="en-US" sz="1200" b="0" i="0">
              <a:latin typeface="Century Gothic"/>
              <a:ea typeface="+mn-ea"/>
              <a:cs typeface="+mn-cs"/>
            </a:endParaRPr>
          </a:p>
        </p:txBody>
      </p:sp>
    </p:spTree>
    <p:extLst>
      <p:ext uri="{BB962C8B-B14F-4D97-AF65-F5344CB8AC3E}">
        <p14:creationId xmlns:p14="http://schemas.microsoft.com/office/powerpoint/2010/main" val="1387980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16</a:t>
            </a:fld>
            <a:endParaRPr lang="en-US" sz="1200" b="0" i="0">
              <a:latin typeface="Century Gothic"/>
              <a:ea typeface="+mn-ea"/>
              <a:cs typeface="+mn-cs"/>
            </a:endParaRPr>
          </a:p>
        </p:txBody>
      </p:sp>
    </p:spTree>
    <p:extLst>
      <p:ext uri="{BB962C8B-B14F-4D97-AF65-F5344CB8AC3E}">
        <p14:creationId xmlns:p14="http://schemas.microsoft.com/office/powerpoint/2010/main" val="3989059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defTabSz="914400">
              <a:buNone/>
            </a:pPr>
            <a:fld id="{3A2CC701-D80A-463B-8415-A85485312088}" type="slidenum">
              <a:rPr lang="en-US" sz="1200" b="0" i="0">
                <a:latin typeface="Century Gothic"/>
                <a:ea typeface="+mn-ea"/>
                <a:cs typeface="+mn-cs"/>
              </a:rPr>
              <a:t>17</a:t>
            </a:fld>
            <a:endParaRPr lang="en-US" sz="1200" b="0" i="0">
              <a:latin typeface="Century Gothic"/>
              <a:ea typeface="+mn-ea"/>
              <a:cs typeface="+mn-cs"/>
            </a:endParaRPr>
          </a:p>
        </p:txBody>
      </p:sp>
    </p:spTree>
    <p:extLst>
      <p:ext uri="{BB962C8B-B14F-4D97-AF65-F5344CB8AC3E}">
        <p14:creationId xmlns:p14="http://schemas.microsoft.com/office/powerpoint/2010/main" val="1524381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nb-NO"/>
              <a:t>Klikk for å redigere tittelstil</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p:cNvSpPr>
            <a:spLocks noGrp="1"/>
          </p:cNvSpPr>
          <p:nvPr>
            <p:ph type="dt" sz="half" idx="10"/>
          </p:nvPr>
        </p:nvSpPr>
        <p:spPr/>
        <p:txBody>
          <a:bodyPr/>
          <a:lstStyle/>
          <a:p>
            <a:fld id="{EDF33987-6305-4E2A-BF18-EF013ECE927B}" type="datetimeFigureOut">
              <a:rPr lang="nb-NO"/>
              <a:t>20.09.2018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nb-NO"/>
              <a:t>Klikk for å redigere tittelstil</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EDF33987-6305-4E2A-BF18-EF013ECE927B}" type="datetimeFigureOut">
              <a:rPr lang="nb-NO"/>
              <a:t>20.09.2018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5" name="Date Placeholder 4"/>
          <p:cNvSpPr>
            <a:spLocks noGrp="1"/>
          </p:cNvSpPr>
          <p:nvPr>
            <p:ph type="dt" sz="half" idx="10"/>
          </p:nvPr>
        </p:nvSpPr>
        <p:spPr/>
        <p:txBody>
          <a:bodyPr/>
          <a:lstStyle/>
          <a:p>
            <a:fld id="{EDF33987-6305-4E2A-BF18-EF013ECE927B}" type="datetimeFigureOut">
              <a:rPr lang="nb-NO"/>
              <a:t>20.09.2018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1325562"/>
          </a:xfrm>
        </p:spPr>
        <p:txBody>
          <a:bodyPr/>
          <a:lstStyle>
            <a:lvl1pPr>
              <a:defRPr/>
            </a:lvl1pPr>
          </a:lstStyle>
          <a:p>
            <a:r>
              <a:rPr lang="nb-NO"/>
              <a:t>Klikk for å redigere tittelstil</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7" name="Date Placeholder 6"/>
          <p:cNvSpPr>
            <a:spLocks noGrp="1"/>
          </p:cNvSpPr>
          <p:nvPr>
            <p:ph type="dt" sz="half" idx="10"/>
          </p:nvPr>
        </p:nvSpPr>
        <p:spPr/>
        <p:txBody>
          <a:bodyPr/>
          <a:lstStyle/>
          <a:p>
            <a:fld id="{EDF33987-6305-4E2A-BF18-EF013ECE927B}" type="datetimeFigureOut">
              <a:rPr lang="nb-NO"/>
              <a:t>20.09.2018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a:p>
        </p:txBody>
      </p:sp>
      <p:sp>
        <p:nvSpPr>
          <p:cNvPr id="3" name="Date Placeholder 2"/>
          <p:cNvSpPr>
            <a:spLocks noGrp="1"/>
          </p:cNvSpPr>
          <p:nvPr>
            <p:ph type="dt" sz="half" idx="10"/>
          </p:nvPr>
        </p:nvSpPr>
        <p:spPr/>
        <p:txBody>
          <a:bodyPr/>
          <a:lstStyle/>
          <a:p>
            <a:fld id="{EDF33987-6305-4E2A-BF18-EF013ECE927B}" type="datetimeFigureOut">
              <a:rPr lang="nb-NO"/>
              <a:t>20.09.2018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nb-NO"/>
              <a:t>20.09.2018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nb-NO"/>
              <a:t>Klikk for å redigere tittelstil</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EDF33987-6305-4E2A-BF18-EF013ECE927B}" type="datetimeFigureOut">
              <a:rPr lang="nb-NO"/>
              <a:t>20.09.2018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nb-NO"/>
              <a:t>Klikk for å redigere tittelstil</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EDF33987-6305-4E2A-BF18-EF013ECE927B}" type="datetimeFigureOut">
              <a:rPr lang="nb-NO"/>
              <a:t>20.09.2018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p:cNvSpPr>
            <a:spLocks noGrp="1"/>
          </p:cNvSpPr>
          <p:nvPr>
            <p:ph type="dt" sz="half" idx="10"/>
          </p:nvPr>
        </p:nvSpPr>
        <p:spPr/>
        <p:txBody>
          <a:bodyPr/>
          <a:lstStyle/>
          <a:p>
            <a:fld id="{EDF33987-6305-4E2A-BF18-EF013ECE927B}" type="datetimeFigureOut">
              <a:rPr lang="nb-NO"/>
              <a:t>20.09.2018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nb-NO"/>
              <a:t>Klikk for å redigere tittelstil</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p:cNvSpPr>
            <a:spLocks noGrp="1"/>
          </p:cNvSpPr>
          <p:nvPr>
            <p:ph type="dt" sz="half" idx="10"/>
          </p:nvPr>
        </p:nvSpPr>
        <p:spPr/>
        <p:txBody>
          <a:bodyPr/>
          <a:lstStyle/>
          <a:p>
            <a:fld id="{EDF33987-6305-4E2A-BF18-EF013ECE927B}" type="datetimeFigureOut">
              <a:rPr lang="nb-NO"/>
              <a:t>20.09.2018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nb-NO"/>
              <a:t>Klikk for å redigere tittelstil</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nb-NO"/>
              <a:pPr/>
              <a:t>20.09.2018</a:t>
            </a:fld>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g"/><Relationship Id="rId5" Type="http://schemas.microsoft.com/office/2007/relationships/hdphoto" Target="../media/hdphoto1.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video" Target="https://www.youtube.com/embed/bF2d1SI-J1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en-US" dirty="0"/>
              <a:t>Is there a Great Commission? </a:t>
            </a:r>
          </a:p>
        </p:txBody>
      </p:sp>
      <p:sp>
        <p:nvSpPr>
          <p:cNvPr id="3" name="Undertittel 2"/>
          <p:cNvSpPr>
            <a:spLocks noGrp="1"/>
          </p:cNvSpPr>
          <p:nvPr>
            <p:ph type="subTitle" idx="1"/>
          </p:nvPr>
        </p:nvSpPr>
        <p:spPr/>
        <p:txBody>
          <a:bodyPr/>
          <a:lstStyle/>
          <a:p>
            <a:r>
              <a:rPr lang="en-US" dirty="0"/>
              <a:t>An examination of the objections towards the understanding of the Great Commission</a:t>
            </a:r>
          </a:p>
        </p:txBody>
      </p:sp>
      <p:pic>
        <p:nvPicPr>
          <p:cNvPr id="7" name="Bilde 6">
            <a:extLst>
              <a:ext uri="{FF2B5EF4-FFF2-40B4-BE49-F238E27FC236}">
                <a16:creationId xmlns:a16="http://schemas.microsoft.com/office/drawing/2014/main" id="{5BEE87E3-685B-4EEF-AEED-44E01691BA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6660" y="6105081"/>
            <a:ext cx="3761268" cy="751063"/>
          </a:xfrm>
          <a:prstGeom prst="rect">
            <a:avLst/>
          </a:prstGeom>
        </p:spPr>
      </p:pic>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normAutofit/>
          </a:bodyPr>
          <a:lstStyle/>
          <a:p>
            <a:r>
              <a:rPr lang="nb-NO" dirty="0"/>
              <a:t>Agenda:</a:t>
            </a:r>
          </a:p>
        </p:txBody>
      </p:sp>
      <p:sp>
        <p:nvSpPr>
          <p:cNvPr id="3" name="Plassholder for innhold 2"/>
          <p:cNvSpPr>
            <a:spLocks noGrp="1"/>
          </p:cNvSpPr>
          <p:nvPr>
            <p:ph idx="1"/>
          </p:nvPr>
        </p:nvSpPr>
        <p:spPr>
          <a:xfrm>
            <a:off x="1217614" y="1828800"/>
            <a:ext cx="9753600" cy="4552528"/>
          </a:xfrm>
        </p:spPr>
        <p:txBody>
          <a:bodyPr>
            <a:normAutofit lnSpcReduction="10000"/>
          </a:bodyPr>
          <a:lstStyle/>
          <a:p>
            <a:pPr marL="45720" indent="0">
              <a:buNone/>
            </a:pPr>
            <a:r>
              <a:rPr lang="en-US" sz="4000" dirty="0"/>
              <a:t>Is there a Great Commission? </a:t>
            </a:r>
          </a:p>
          <a:p>
            <a:pPr lvl="1">
              <a:lnSpc>
                <a:spcPct val="150000"/>
              </a:lnSpc>
            </a:pPr>
            <a:r>
              <a:rPr lang="en-US" sz="2400" dirty="0"/>
              <a:t>The not so Great Commission</a:t>
            </a:r>
          </a:p>
          <a:p>
            <a:pPr lvl="1">
              <a:lnSpc>
                <a:spcPct val="150000"/>
              </a:lnSpc>
            </a:pPr>
            <a:r>
              <a:rPr lang="en-US" sz="2400" dirty="0"/>
              <a:t>A Great Commission, but only for those present</a:t>
            </a:r>
          </a:p>
          <a:p>
            <a:pPr lvl="1">
              <a:lnSpc>
                <a:spcPct val="150000"/>
              </a:lnSpc>
            </a:pPr>
            <a:r>
              <a:rPr lang="en-US" sz="2400" dirty="0"/>
              <a:t>A Great Commission, but not from Jesus</a:t>
            </a:r>
          </a:p>
          <a:p>
            <a:pPr marL="274320" lvl="1" indent="0">
              <a:lnSpc>
                <a:spcPct val="150000"/>
              </a:lnSpc>
              <a:buNone/>
            </a:pPr>
            <a:r>
              <a:rPr lang="en-US" sz="4000" dirty="0"/>
              <a:t>WHY MISSION? </a:t>
            </a:r>
          </a:p>
          <a:p>
            <a:pPr lvl="1">
              <a:lnSpc>
                <a:spcPct val="150000"/>
              </a:lnSpc>
            </a:pPr>
            <a:r>
              <a:rPr lang="en-US" sz="2400" dirty="0"/>
              <a:t>The general benefits</a:t>
            </a:r>
          </a:p>
          <a:p>
            <a:pPr lvl="1">
              <a:lnSpc>
                <a:spcPct val="150000"/>
              </a:lnSpc>
            </a:pPr>
            <a:r>
              <a:rPr lang="en-US" sz="2400" dirty="0"/>
              <a:t>The need of the Gospel</a:t>
            </a:r>
          </a:p>
          <a:p>
            <a:pPr marL="45720" indent="0">
              <a:buNone/>
            </a:pPr>
            <a:endParaRPr lang="en-US" dirty="0"/>
          </a:p>
          <a:p>
            <a:endParaRPr lang="en-US" dirty="0"/>
          </a:p>
          <a:p>
            <a:endParaRPr lang="nb-NO" dirty="0"/>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50280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normAutofit/>
          </a:bodyPr>
          <a:lstStyle/>
          <a:p>
            <a:r>
              <a:rPr lang="nb-NO" dirty="0"/>
              <a:t>Is </a:t>
            </a:r>
            <a:r>
              <a:rPr lang="nb-NO" dirty="0" err="1"/>
              <a:t>there</a:t>
            </a:r>
            <a:r>
              <a:rPr lang="nb-NO" dirty="0"/>
              <a:t> a Great Commission?</a:t>
            </a:r>
          </a:p>
        </p:txBody>
      </p:sp>
      <p:pic>
        <p:nvPicPr>
          <p:cNvPr id="5" name="Plassholder for innhold 4">
            <a:extLst>
              <a:ext uri="{FF2B5EF4-FFF2-40B4-BE49-F238E27FC236}">
                <a16:creationId xmlns:a16="http://schemas.microsoft.com/office/drawing/2014/main" id="{AF1AC959-67FA-4F40-9921-61EDD98E585A}"/>
              </a:ext>
            </a:extLst>
          </p:cNvPr>
          <p:cNvPicPr>
            <a:picLocks noGrp="1" noChangeAspect="1"/>
          </p:cNvPicPr>
          <p:nvPr>
            <p:ph idx="1"/>
          </p:nvPr>
        </p:nvPicPr>
        <p:blipFill>
          <a:blip r:embed="rId3"/>
          <a:stretch>
            <a:fillRect/>
          </a:stretch>
        </p:blipFill>
        <p:spPr>
          <a:xfrm>
            <a:off x="1341884" y="1916832"/>
            <a:ext cx="7419975" cy="2400300"/>
          </a:xfrm>
          <a:prstGeom prst="rect">
            <a:avLst/>
          </a:prstGeom>
        </p:spPr>
      </p:pic>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4"/>
          <a:stretch>
            <a:fillRect/>
          </a:stretch>
        </p:blipFill>
        <p:spPr>
          <a:xfrm>
            <a:off x="8326660" y="6102030"/>
            <a:ext cx="3761558" cy="755970"/>
          </a:xfrm>
          <a:prstGeom prst="rect">
            <a:avLst/>
          </a:prstGeom>
        </p:spPr>
      </p:pic>
      <p:sp>
        <p:nvSpPr>
          <p:cNvPr id="6" name="TekstSylinder 5">
            <a:extLst>
              <a:ext uri="{FF2B5EF4-FFF2-40B4-BE49-F238E27FC236}">
                <a16:creationId xmlns:a16="http://schemas.microsoft.com/office/drawing/2014/main" id="{2A4E8F67-DC78-4C04-8CAD-F3A376281B81}"/>
              </a:ext>
            </a:extLst>
          </p:cNvPr>
          <p:cNvSpPr txBox="1"/>
          <p:nvPr/>
        </p:nvSpPr>
        <p:spPr>
          <a:xfrm>
            <a:off x="1341884" y="4365104"/>
            <a:ext cx="7344816" cy="341632"/>
          </a:xfrm>
          <a:prstGeom prst="rect">
            <a:avLst/>
          </a:prstGeom>
          <a:noFill/>
        </p:spPr>
        <p:txBody>
          <a:bodyPr wrap="square" rtlCol="0">
            <a:spAutoFit/>
          </a:bodyPr>
          <a:lstStyle/>
          <a:p>
            <a:pPr>
              <a:lnSpc>
                <a:spcPct val="90000"/>
              </a:lnSpc>
            </a:pPr>
            <a:r>
              <a:rPr lang="en-US" sz="900" b="1" dirty="0"/>
              <a:t>Source: “The Great </a:t>
            </a:r>
            <a:r>
              <a:rPr lang="en-US" sz="900" b="1" dirty="0" err="1"/>
              <a:t>Commision</a:t>
            </a:r>
            <a:r>
              <a:rPr lang="en-US" sz="900" b="1" dirty="0"/>
              <a:t> and How it Doesn’t apply to you”,</a:t>
            </a:r>
            <a:br>
              <a:rPr lang="en-US" sz="900" dirty="0"/>
            </a:br>
            <a:r>
              <a:rPr lang="en-US" sz="900" dirty="0"/>
              <a:t>http://www.patheos.com/blogs/crossexamined/2015/02/the-great-commission-and-how-it-doesnt-apply-to-you-jesus/</a:t>
            </a:r>
          </a:p>
        </p:txBody>
      </p:sp>
    </p:spTree>
    <p:extLst>
      <p:ext uri="{BB962C8B-B14F-4D97-AF65-F5344CB8AC3E}">
        <p14:creationId xmlns:p14="http://schemas.microsoft.com/office/powerpoint/2010/main" val="49867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p:txBody>
          <a:bodyPr/>
          <a:lstStyle/>
          <a:p>
            <a:pPr marL="45720" indent="0" algn="ctr">
              <a:buNone/>
            </a:pPr>
            <a:endParaRPr lang="en-US" dirty="0"/>
          </a:p>
          <a:p>
            <a:pPr marL="45720" indent="0">
              <a:lnSpc>
                <a:spcPct val="100000"/>
              </a:lnSpc>
              <a:buNone/>
            </a:pPr>
            <a:r>
              <a:rPr lang="en-US" dirty="0"/>
              <a:t>“’</a:t>
            </a:r>
            <a:r>
              <a:rPr lang="en-US" i="1" dirty="0"/>
              <a:t>I have given my word that I will have nothing to do with missionary activities, 'he said. Then he took out a folder, laid it on the bed, and showed me with solemn pride the document he’d signed, pledging silence about Jesus</a:t>
            </a:r>
            <a:r>
              <a:rPr lang="en-US" dirty="0"/>
              <a:t>”.</a:t>
            </a:r>
          </a:p>
        </p:txBody>
      </p:sp>
      <p:sp>
        <p:nvSpPr>
          <p:cNvPr id="4" name="Tittel 3"/>
          <p:cNvSpPr>
            <a:spLocks noGrp="1"/>
          </p:cNvSpPr>
          <p:nvPr>
            <p:ph type="title"/>
          </p:nvPr>
        </p:nvSpPr>
        <p:spPr/>
        <p:txBody>
          <a:bodyPr>
            <a:normAutofit/>
          </a:bodyPr>
          <a:lstStyle/>
          <a:p>
            <a:r>
              <a:rPr lang="nb-NO" dirty="0"/>
              <a:t>Is </a:t>
            </a:r>
            <a:r>
              <a:rPr lang="nb-NO" dirty="0" err="1"/>
              <a:t>there</a:t>
            </a:r>
            <a:r>
              <a:rPr lang="nb-NO" dirty="0"/>
              <a:t> a Great Commission?</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
        <p:nvSpPr>
          <p:cNvPr id="6" name="TekstSylinder 5">
            <a:extLst>
              <a:ext uri="{FF2B5EF4-FFF2-40B4-BE49-F238E27FC236}">
                <a16:creationId xmlns:a16="http://schemas.microsoft.com/office/drawing/2014/main" id="{2A4E8F67-DC78-4C04-8CAD-F3A376281B81}"/>
              </a:ext>
            </a:extLst>
          </p:cNvPr>
          <p:cNvSpPr txBox="1"/>
          <p:nvPr/>
        </p:nvSpPr>
        <p:spPr>
          <a:xfrm>
            <a:off x="1201161" y="4365104"/>
            <a:ext cx="7344816" cy="216982"/>
          </a:xfrm>
          <a:prstGeom prst="rect">
            <a:avLst/>
          </a:prstGeom>
          <a:noFill/>
        </p:spPr>
        <p:txBody>
          <a:bodyPr wrap="square" rtlCol="0">
            <a:spAutoFit/>
          </a:bodyPr>
          <a:lstStyle/>
          <a:p>
            <a:pPr>
              <a:lnSpc>
                <a:spcPct val="90000"/>
              </a:lnSpc>
            </a:pPr>
            <a:r>
              <a:rPr lang="en-US" sz="900" b="1" dirty="0"/>
              <a:t>Source: Snyder, Avi (2017): “Jews don’t need Jesus – and other misconceptions”, p.21</a:t>
            </a:r>
            <a:endParaRPr lang="en-US" sz="900" dirty="0"/>
          </a:p>
        </p:txBody>
      </p:sp>
      <p:pic>
        <p:nvPicPr>
          <p:cNvPr id="9" name="Bilde 8">
            <a:extLst>
              <a:ext uri="{FF2B5EF4-FFF2-40B4-BE49-F238E27FC236}">
                <a16:creationId xmlns:a16="http://schemas.microsoft.com/office/drawing/2014/main" id="{0BBC0C33-E4E1-4349-B632-42F9DC841BE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283" b="90295" l="9390" r="89202">
                        <a14:foregroundMark x1="28638" y1="90717" x2="53991" y2="87342"/>
                        <a14:foregroundMark x1="53991" y1="87342" x2="77465" y2="89030"/>
                        <a14:foregroundMark x1="77465" y1="89030" x2="77934" y2="88186"/>
                        <a14:foregroundMark x1="37089" y1="10970" x2="32864" y2="9283"/>
                        <a14:backgroundMark x1="78661" y1="87427" x2="79812" y2="87342"/>
                      </a14:backgroundRemoval>
                    </a14:imgEffect>
                  </a14:imgLayer>
                </a14:imgProps>
              </a:ext>
              <a:ext uri="{28A0092B-C50C-407E-A947-70E740481C1C}">
                <a14:useLocalDpi xmlns:a14="http://schemas.microsoft.com/office/drawing/2010/main" val="0"/>
              </a:ext>
            </a:extLst>
          </a:blip>
          <a:stretch>
            <a:fillRect/>
          </a:stretch>
        </p:blipFill>
        <p:spPr>
          <a:xfrm rot="20177345">
            <a:off x="8205072" y="3836715"/>
            <a:ext cx="1758117" cy="1956214"/>
          </a:xfrm>
          <a:prstGeom prst="rect">
            <a:avLst/>
          </a:prstGeom>
        </p:spPr>
      </p:pic>
      <p:pic>
        <p:nvPicPr>
          <p:cNvPr id="11" name="Bilde 10">
            <a:extLst>
              <a:ext uri="{FF2B5EF4-FFF2-40B4-BE49-F238E27FC236}">
                <a16:creationId xmlns:a16="http://schemas.microsoft.com/office/drawing/2014/main" id="{BB83B591-903B-4D72-B58B-B251FD2E22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403" y="4057197"/>
            <a:ext cx="1063036" cy="1638602"/>
          </a:xfrm>
          <a:prstGeom prst="rect">
            <a:avLst/>
          </a:prstGeom>
        </p:spPr>
      </p:pic>
    </p:spTree>
    <p:extLst>
      <p:ext uri="{BB962C8B-B14F-4D97-AF65-F5344CB8AC3E}">
        <p14:creationId xmlns:p14="http://schemas.microsoft.com/office/powerpoint/2010/main" val="2863830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p:txBody>
          <a:bodyPr/>
          <a:lstStyle/>
          <a:p>
            <a:pPr marL="45720" indent="0">
              <a:buNone/>
            </a:pPr>
            <a:r>
              <a:rPr lang="en-US" b="1" dirty="0"/>
              <a:t>The academic objections (Theology and Humanist)</a:t>
            </a:r>
          </a:p>
          <a:p>
            <a:pPr lvl="1">
              <a:lnSpc>
                <a:spcPct val="150000"/>
              </a:lnSpc>
            </a:pPr>
            <a:r>
              <a:rPr lang="en-US" dirty="0"/>
              <a:t>The not so great commission</a:t>
            </a:r>
          </a:p>
          <a:p>
            <a:pPr lvl="1">
              <a:lnSpc>
                <a:spcPct val="150000"/>
              </a:lnSpc>
            </a:pPr>
            <a:r>
              <a:rPr lang="en-US" dirty="0"/>
              <a:t>A Great Commission, but only for those present</a:t>
            </a:r>
          </a:p>
          <a:p>
            <a:pPr lvl="1">
              <a:lnSpc>
                <a:spcPct val="150000"/>
              </a:lnSpc>
            </a:pPr>
            <a:r>
              <a:rPr lang="en-US" dirty="0"/>
              <a:t>A Great Commission, but not from Jesus</a:t>
            </a:r>
          </a:p>
          <a:p>
            <a:pPr marL="45720" indent="0">
              <a:buNone/>
            </a:pPr>
            <a:r>
              <a:rPr lang="en-US" b="1" dirty="0"/>
              <a:t>The historical uses of the passages (Crusades, holocaust, </a:t>
            </a:r>
            <a:r>
              <a:rPr lang="en-US" b="1" dirty="0" err="1"/>
              <a:t>etc</a:t>
            </a:r>
            <a:r>
              <a:rPr lang="en-US" b="1" dirty="0"/>
              <a:t>)</a:t>
            </a:r>
          </a:p>
          <a:p>
            <a:pPr lvl="1"/>
            <a:r>
              <a:rPr lang="en-US" dirty="0"/>
              <a:t>Brainwashing</a:t>
            </a:r>
          </a:p>
          <a:p>
            <a:pPr lvl="1"/>
            <a:r>
              <a:rPr lang="en-US" dirty="0"/>
              <a:t>Colonizing/Imperialism</a:t>
            </a:r>
          </a:p>
          <a:p>
            <a:pPr lvl="1"/>
            <a:r>
              <a:rPr lang="en-US" dirty="0"/>
              <a:t>The abuse of divinity</a:t>
            </a:r>
          </a:p>
        </p:txBody>
      </p:sp>
      <p:sp>
        <p:nvSpPr>
          <p:cNvPr id="4" name="Tittel 3"/>
          <p:cNvSpPr>
            <a:spLocks noGrp="1"/>
          </p:cNvSpPr>
          <p:nvPr>
            <p:ph type="title"/>
          </p:nvPr>
        </p:nvSpPr>
        <p:spPr/>
        <p:txBody>
          <a:bodyPr>
            <a:normAutofit/>
          </a:bodyPr>
          <a:lstStyle/>
          <a:p>
            <a:r>
              <a:rPr lang="nb-NO" dirty="0"/>
              <a:t>The </a:t>
            </a:r>
            <a:r>
              <a:rPr lang="nb-NO" dirty="0" err="1"/>
              <a:t>objections</a:t>
            </a:r>
            <a:endParaRPr lang="nb-NO" dirty="0"/>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3185905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 calcmode="lin" valueType="num">
                                      <p:cBhvr additive="base">
                                        <p:cTn id="1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anim calcmode="lin" valueType="num">
                                      <p:cBhvr additive="base">
                                        <p:cTn id="1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 calcmode="lin" valueType="num">
                                      <p:cBhvr additive="base">
                                        <p:cTn id="2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 calcmode="lin" valueType="num">
                                      <p:cBhvr additive="base">
                                        <p:cTn id="27"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normAutofit/>
          </a:bodyPr>
          <a:lstStyle/>
          <a:p>
            <a:r>
              <a:rPr lang="en-US" dirty="0"/>
              <a:t>How to take apart an Argument</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
        <p:nvSpPr>
          <p:cNvPr id="3" name="Rektangel: avrundede hjørner 2">
            <a:extLst>
              <a:ext uri="{FF2B5EF4-FFF2-40B4-BE49-F238E27FC236}">
                <a16:creationId xmlns:a16="http://schemas.microsoft.com/office/drawing/2014/main" id="{5D8BD8F8-2E17-4A9E-ADF8-97BFE2914081}"/>
              </a:ext>
            </a:extLst>
          </p:cNvPr>
          <p:cNvSpPr/>
          <p:nvPr/>
        </p:nvSpPr>
        <p:spPr>
          <a:xfrm>
            <a:off x="1701924" y="1974446"/>
            <a:ext cx="3312368"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Assertion</a:t>
            </a:r>
          </a:p>
        </p:txBody>
      </p:sp>
      <p:sp>
        <p:nvSpPr>
          <p:cNvPr id="6" name="Rektangel: avrundede hjørner 5">
            <a:extLst>
              <a:ext uri="{FF2B5EF4-FFF2-40B4-BE49-F238E27FC236}">
                <a16:creationId xmlns:a16="http://schemas.microsoft.com/office/drawing/2014/main" id="{28136622-6377-45CE-BE79-A197A2745554}"/>
              </a:ext>
            </a:extLst>
          </p:cNvPr>
          <p:cNvSpPr/>
          <p:nvPr/>
        </p:nvSpPr>
        <p:spPr>
          <a:xfrm>
            <a:off x="1701924" y="5042634"/>
            <a:ext cx="3312368" cy="129614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dirty="0"/>
              <a:t>Argument</a:t>
            </a:r>
          </a:p>
        </p:txBody>
      </p:sp>
      <p:sp>
        <p:nvSpPr>
          <p:cNvPr id="8" name="Rektangel: avrundede hjørner 7">
            <a:extLst>
              <a:ext uri="{FF2B5EF4-FFF2-40B4-BE49-F238E27FC236}">
                <a16:creationId xmlns:a16="http://schemas.microsoft.com/office/drawing/2014/main" id="{08E8DC94-0BDC-41A8-B393-16DEC2688815}"/>
              </a:ext>
            </a:extLst>
          </p:cNvPr>
          <p:cNvSpPr/>
          <p:nvPr/>
        </p:nvSpPr>
        <p:spPr>
          <a:xfrm>
            <a:off x="6742484" y="3203043"/>
            <a:ext cx="3312368" cy="129614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a:t>Relevance argument (counter or pro)</a:t>
            </a:r>
          </a:p>
        </p:txBody>
      </p:sp>
      <p:sp>
        <p:nvSpPr>
          <p:cNvPr id="5" name="Pil: høyre 4">
            <a:extLst>
              <a:ext uri="{FF2B5EF4-FFF2-40B4-BE49-F238E27FC236}">
                <a16:creationId xmlns:a16="http://schemas.microsoft.com/office/drawing/2014/main" id="{073D494F-9F4C-4B4D-996C-5177612C5939}"/>
              </a:ext>
            </a:extLst>
          </p:cNvPr>
          <p:cNvSpPr/>
          <p:nvPr/>
        </p:nvSpPr>
        <p:spPr>
          <a:xfrm rot="16200000">
            <a:off x="2710036" y="3595518"/>
            <a:ext cx="1296144" cy="963107"/>
          </a:xfrm>
          <a:prstGeom prst="rightArrow">
            <a:avLst>
              <a:gd name="adj1" fmla="val 38942"/>
              <a:gd name="adj2" fmla="val 50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9" name="Pil: høyre 8">
            <a:extLst>
              <a:ext uri="{FF2B5EF4-FFF2-40B4-BE49-F238E27FC236}">
                <a16:creationId xmlns:a16="http://schemas.microsoft.com/office/drawing/2014/main" id="{2624F334-A29F-47E0-B847-E4EC5CF21C26}"/>
              </a:ext>
            </a:extLst>
          </p:cNvPr>
          <p:cNvSpPr/>
          <p:nvPr/>
        </p:nvSpPr>
        <p:spPr>
          <a:xfrm rot="10800000">
            <a:off x="4150196" y="3521112"/>
            <a:ext cx="2376264" cy="774086"/>
          </a:xfrm>
          <a:prstGeom prst="rightArrow">
            <a:avLst>
              <a:gd name="adj1" fmla="val 38942"/>
              <a:gd name="adj2" fmla="val 82318"/>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09517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avrundede hjørner 8">
            <a:extLst>
              <a:ext uri="{FF2B5EF4-FFF2-40B4-BE49-F238E27FC236}">
                <a16:creationId xmlns:a16="http://schemas.microsoft.com/office/drawing/2014/main" id="{732319D5-918A-4E0A-B1BA-AC5FC140390D}"/>
              </a:ext>
            </a:extLst>
          </p:cNvPr>
          <p:cNvSpPr/>
          <p:nvPr/>
        </p:nvSpPr>
        <p:spPr>
          <a:xfrm>
            <a:off x="1217610" y="4581128"/>
            <a:ext cx="2428530" cy="39213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8" name="Rektangel: avrundede hjørner 7">
            <a:extLst>
              <a:ext uri="{FF2B5EF4-FFF2-40B4-BE49-F238E27FC236}">
                <a16:creationId xmlns:a16="http://schemas.microsoft.com/office/drawing/2014/main" id="{4C754F10-7FAD-4E81-B2F6-15918E9F9CBA}"/>
              </a:ext>
            </a:extLst>
          </p:cNvPr>
          <p:cNvSpPr/>
          <p:nvPr/>
        </p:nvSpPr>
        <p:spPr>
          <a:xfrm>
            <a:off x="1217610" y="3540917"/>
            <a:ext cx="2428530" cy="39213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6" name="Rektangel: avrundede hjørner 5">
            <a:extLst>
              <a:ext uri="{FF2B5EF4-FFF2-40B4-BE49-F238E27FC236}">
                <a16:creationId xmlns:a16="http://schemas.microsoft.com/office/drawing/2014/main" id="{75FE31F4-2067-4A5F-A298-DB50BC0BEEF2}"/>
              </a:ext>
            </a:extLst>
          </p:cNvPr>
          <p:cNvSpPr/>
          <p:nvPr/>
        </p:nvSpPr>
        <p:spPr>
          <a:xfrm>
            <a:off x="1217610" y="2780928"/>
            <a:ext cx="2284514" cy="53138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dirty="0"/>
          </a:p>
        </p:txBody>
      </p:sp>
      <p:sp>
        <p:nvSpPr>
          <p:cNvPr id="5" name="Rektangel: avrundede hjørner 4">
            <a:extLst>
              <a:ext uri="{FF2B5EF4-FFF2-40B4-BE49-F238E27FC236}">
                <a16:creationId xmlns:a16="http://schemas.microsoft.com/office/drawing/2014/main" id="{8CE0064C-2398-4A12-B1E8-FBC6E94D14D2}"/>
              </a:ext>
            </a:extLst>
          </p:cNvPr>
          <p:cNvSpPr/>
          <p:nvPr/>
        </p:nvSpPr>
        <p:spPr>
          <a:xfrm>
            <a:off x="1217611" y="1828801"/>
            <a:ext cx="2068489" cy="4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10" y="1828800"/>
            <a:ext cx="9753604" cy="4343400"/>
          </a:xfrm>
        </p:spPr>
        <p:txBody>
          <a:bodyPr/>
          <a:lstStyle/>
          <a:p>
            <a:pPr marL="45720" indent="0">
              <a:buNone/>
            </a:pPr>
            <a:r>
              <a:rPr lang="en-US" sz="3200" dirty="0">
                <a:solidFill>
                  <a:schemeClr val="bg1"/>
                </a:solidFill>
              </a:rPr>
              <a:t>Assertion: </a:t>
            </a:r>
            <a:r>
              <a:rPr lang="en-US" dirty="0"/>
              <a:t>The message, dubbed The Great Commission, is not more noteworthy than other message of Jesus.</a:t>
            </a:r>
          </a:p>
          <a:p>
            <a:pPr marL="45720" indent="0">
              <a:buNone/>
            </a:pPr>
            <a:r>
              <a:rPr lang="en-US" sz="3200" dirty="0">
                <a:solidFill>
                  <a:schemeClr val="bg1"/>
                </a:solidFill>
              </a:rPr>
              <a:t>Argument: </a:t>
            </a:r>
            <a:r>
              <a:rPr lang="en-US" dirty="0"/>
              <a:t>Jesus said many things.</a:t>
            </a:r>
          </a:p>
          <a:p>
            <a:pPr marL="45720" indent="0">
              <a:buNone/>
            </a:pPr>
            <a:r>
              <a:rPr lang="en-US" sz="3200" dirty="0"/>
              <a:t>Relevance: </a:t>
            </a:r>
            <a:r>
              <a:rPr lang="en-US" dirty="0"/>
              <a:t>There is no indication in the passage that this message is more important then others.</a:t>
            </a:r>
          </a:p>
          <a:p>
            <a:pPr marL="45720" indent="0">
              <a:buNone/>
            </a:pPr>
            <a:r>
              <a:rPr lang="en-US" sz="3200" dirty="0"/>
              <a:t>Relevance: </a:t>
            </a:r>
            <a:r>
              <a:rPr lang="en-US" dirty="0"/>
              <a:t>Jesus was God, all he says is important. </a:t>
            </a:r>
          </a:p>
        </p:txBody>
      </p:sp>
      <p:sp>
        <p:nvSpPr>
          <p:cNvPr id="4" name="Tittel 3"/>
          <p:cNvSpPr>
            <a:spLocks noGrp="1"/>
          </p:cNvSpPr>
          <p:nvPr>
            <p:ph type="title"/>
          </p:nvPr>
        </p:nvSpPr>
        <p:spPr/>
        <p:txBody>
          <a:bodyPr>
            <a:normAutofit/>
          </a:bodyPr>
          <a:lstStyle/>
          <a:p>
            <a:r>
              <a:rPr lang="nb-NO" dirty="0"/>
              <a:t>The Not so Great Commission</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1901828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14" y="1994222"/>
            <a:ext cx="9753600" cy="3451002"/>
          </a:xfrm>
        </p:spPr>
        <p:txBody>
          <a:bodyPr>
            <a:normAutofit/>
          </a:bodyPr>
          <a:lstStyle/>
          <a:p>
            <a:pPr marL="502920" indent="-457200">
              <a:buFont typeface="+mj-lt"/>
              <a:buAutoNum type="arabicPeriod"/>
            </a:pPr>
            <a:r>
              <a:rPr lang="en-US" sz="2800" dirty="0"/>
              <a:t>The context argument: </a:t>
            </a:r>
            <a:r>
              <a:rPr lang="en-US" i="1" dirty="0"/>
              <a:t>Answering doubt by proclamation</a:t>
            </a:r>
            <a:r>
              <a:rPr lang="en-US" dirty="0"/>
              <a:t>. </a:t>
            </a:r>
          </a:p>
          <a:p>
            <a:pPr marL="502920" indent="-457200">
              <a:buFont typeface="+mj-lt"/>
              <a:buAutoNum type="arabicPeriod"/>
            </a:pPr>
            <a:r>
              <a:rPr lang="en-US" sz="2800" dirty="0"/>
              <a:t>The High-Stake situation argument</a:t>
            </a:r>
          </a:p>
          <a:p>
            <a:pPr marL="502920" indent="-457200">
              <a:buFont typeface="+mj-lt"/>
              <a:buAutoNum type="arabicPeriod"/>
            </a:pPr>
            <a:r>
              <a:rPr lang="en-US" sz="2800" dirty="0"/>
              <a:t>The following events</a:t>
            </a:r>
          </a:p>
          <a:p>
            <a:pPr marL="502920" indent="-457200">
              <a:buFont typeface="+mj-lt"/>
              <a:buAutoNum type="arabicPeriod"/>
            </a:pPr>
            <a:r>
              <a:rPr lang="en-US" sz="2800" dirty="0"/>
              <a:t>Mentioned several places – marks a new era for the disciples </a:t>
            </a:r>
            <a:r>
              <a:rPr lang="en-US" sz="1200" dirty="0"/>
              <a:t>(Mark 16:15-21, Acts 1:8, Matthew 28:16-20, John 20:21-23)</a:t>
            </a:r>
          </a:p>
          <a:p>
            <a:pPr marL="502920" indent="-457200">
              <a:buFont typeface="+mj-lt"/>
              <a:buAutoNum type="arabicPeriod"/>
            </a:pPr>
            <a:endParaRPr lang="en-US" sz="2800" dirty="0"/>
          </a:p>
        </p:txBody>
      </p:sp>
      <p:sp>
        <p:nvSpPr>
          <p:cNvPr id="4" name="Tittel 3"/>
          <p:cNvSpPr>
            <a:spLocks noGrp="1"/>
          </p:cNvSpPr>
          <p:nvPr>
            <p:ph type="title"/>
          </p:nvPr>
        </p:nvSpPr>
        <p:spPr/>
        <p:txBody>
          <a:bodyPr>
            <a:normAutofit/>
          </a:bodyPr>
          <a:lstStyle/>
          <a:p>
            <a:r>
              <a:rPr lang="nb-NO" dirty="0"/>
              <a:t>THE Counter arguments</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329995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avrundede hjørner 8">
            <a:extLst>
              <a:ext uri="{FF2B5EF4-FFF2-40B4-BE49-F238E27FC236}">
                <a16:creationId xmlns:a16="http://schemas.microsoft.com/office/drawing/2014/main" id="{85947852-1063-4DC1-A05D-A139CE9FBC36}"/>
              </a:ext>
            </a:extLst>
          </p:cNvPr>
          <p:cNvSpPr/>
          <p:nvPr/>
        </p:nvSpPr>
        <p:spPr>
          <a:xfrm>
            <a:off x="1219735" y="4458131"/>
            <a:ext cx="2428530" cy="44807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8" name="Rektangel: avrundede hjørner 7">
            <a:extLst>
              <a:ext uri="{FF2B5EF4-FFF2-40B4-BE49-F238E27FC236}">
                <a16:creationId xmlns:a16="http://schemas.microsoft.com/office/drawing/2014/main" id="{4C754F10-7FAD-4E81-B2F6-15918E9F9CBA}"/>
              </a:ext>
            </a:extLst>
          </p:cNvPr>
          <p:cNvSpPr/>
          <p:nvPr/>
        </p:nvSpPr>
        <p:spPr>
          <a:xfrm>
            <a:off x="1217609" y="3507068"/>
            <a:ext cx="2428530" cy="40425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6" name="Rektangel: avrundede hjørner 5">
            <a:extLst>
              <a:ext uri="{FF2B5EF4-FFF2-40B4-BE49-F238E27FC236}">
                <a16:creationId xmlns:a16="http://schemas.microsoft.com/office/drawing/2014/main" id="{75FE31F4-2067-4A5F-A298-DB50BC0BEEF2}"/>
              </a:ext>
            </a:extLst>
          </p:cNvPr>
          <p:cNvSpPr/>
          <p:nvPr/>
        </p:nvSpPr>
        <p:spPr>
          <a:xfrm>
            <a:off x="1217610" y="2534097"/>
            <a:ext cx="2284514" cy="46980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dirty="0"/>
          </a:p>
        </p:txBody>
      </p:sp>
      <p:sp>
        <p:nvSpPr>
          <p:cNvPr id="5" name="Rektangel: avrundede hjørner 4">
            <a:extLst>
              <a:ext uri="{FF2B5EF4-FFF2-40B4-BE49-F238E27FC236}">
                <a16:creationId xmlns:a16="http://schemas.microsoft.com/office/drawing/2014/main" id="{8CE0064C-2398-4A12-B1E8-FBC6E94D14D2}"/>
              </a:ext>
            </a:extLst>
          </p:cNvPr>
          <p:cNvSpPr/>
          <p:nvPr/>
        </p:nvSpPr>
        <p:spPr>
          <a:xfrm>
            <a:off x="1217611" y="1828801"/>
            <a:ext cx="2068489" cy="4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09" y="1828801"/>
            <a:ext cx="9753604" cy="4343400"/>
          </a:xfrm>
        </p:spPr>
        <p:txBody>
          <a:bodyPr/>
          <a:lstStyle/>
          <a:p>
            <a:pPr marL="45720" indent="0">
              <a:buNone/>
            </a:pPr>
            <a:r>
              <a:rPr lang="en-US" sz="3200" dirty="0">
                <a:solidFill>
                  <a:schemeClr val="bg1"/>
                </a:solidFill>
              </a:rPr>
              <a:t>Assertion: </a:t>
            </a:r>
            <a:r>
              <a:rPr lang="en-US" dirty="0"/>
              <a:t>We should not be doing mission</a:t>
            </a:r>
          </a:p>
          <a:p>
            <a:pPr marL="45720" indent="0">
              <a:buNone/>
            </a:pPr>
            <a:r>
              <a:rPr lang="en-US" sz="3200" dirty="0">
                <a:solidFill>
                  <a:schemeClr val="bg1"/>
                </a:solidFill>
              </a:rPr>
              <a:t>Argument: </a:t>
            </a:r>
            <a:r>
              <a:rPr lang="en-US" dirty="0"/>
              <a:t>The Great Commission was only intended for those present.</a:t>
            </a:r>
          </a:p>
          <a:p>
            <a:pPr marL="45720" indent="0">
              <a:buNone/>
            </a:pPr>
            <a:r>
              <a:rPr lang="en-US" sz="3200" dirty="0">
                <a:solidFill>
                  <a:srgbClr val="545454"/>
                </a:solidFill>
              </a:rPr>
              <a:t>Relevance: </a:t>
            </a:r>
            <a:r>
              <a:rPr lang="en-US" dirty="0"/>
              <a:t>There is no mention in the passage that the message was intended for anyone else than the disciples</a:t>
            </a:r>
          </a:p>
          <a:p>
            <a:pPr marL="45720" indent="0">
              <a:buNone/>
            </a:pPr>
            <a:r>
              <a:rPr lang="en-US" sz="3200" dirty="0"/>
              <a:t>Relevance: </a:t>
            </a:r>
            <a:r>
              <a:rPr lang="en-US" dirty="0"/>
              <a:t>If it was not intended for us, we should not do mission</a:t>
            </a:r>
          </a:p>
        </p:txBody>
      </p:sp>
      <p:sp>
        <p:nvSpPr>
          <p:cNvPr id="4" name="Tittel 3"/>
          <p:cNvSpPr>
            <a:spLocks noGrp="1"/>
          </p:cNvSpPr>
          <p:nvPr>
            <p:ph type="title"/>
          </p:nvPr>
        </p:nvSpPr>
        <p:spPr/>
        <p:txBody>
          <a:bodyPr>
            <a:normAutofit/>
          </a:bodyPr>
          <a:lstStyle/>
          <a:p>
            <a:r>
              <a:rPr lang="nb-NO" dirty="0"/>
              <a:t>A Great Commission, </a:t>
            </a:r>
            <a:r>
              <a:rPr lang="nb-NO" dirty="0" err="1"/>
              <a:t>but</a:t>
            </a:r>
            <a:r>
              <a:rPr lang="nb-NO" dirty="0"/>
              <a:t>… (I)</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283916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14" y="1994222"/>
            <a:ext cx="9753600" cy="2320280"/>
          </a:xfrm>
        </p:spPr>
        <p:txBody>
          <a:bodyPr/>
          <a:lstStyle/>
          <a:p>
            <a:pPr marL="502920" indent="-457200">
              <a:buFont typeface="+mj-lt"/>
              <a:buAutoNum type="arabicPeriod"/>
            </a:pPr>
            <a:r>
              <a:rPr lang="en-US" sz="2800" dirty="0"/>
              <a:t>No mention, no restriction</a:t>
            </a:r>
          </a:p>
          <a:p>
            <a:pPr marL="502920" indent="-457200">
              <a:buFont typeface="+mj-lt"/>
              <a:buAutoNum type="arabicPeriod"/>
            </a:pPr>
            <a:r>
              <a:rPr lang="en-US" sz="2800" dirty="0"/>
              <a:t>“</a:t>
            </a:r>
            <a:r>
              <a:rPr lang="en-US" sz="2800" i="1" dirty="0"/>
              <a:t>I am with you(?) to the end of age</a:t>
            </a:r>
            <a:r>
              <a:rPr lang="en-US" sz="2800" dirty="0"/>
              <a:t>” </a:t>
            </a:r>
            <a:r>
              <a:rPr lang="en-US" sz="1400" dirty="0"/>
              <a:t>(v.20)</a:t>
            </a:r>
          </a:p>
          <a:p>
            <a:pPr marL="502920" indent="-457200">
              <a:buFont typeface="+mj-lt"/>
              <a:buAutoNum type="arabicPeriod"/>
            </a:pPr>
            <a:r>
              <a:rPr lang="en-US" sz="2800" dirty="0"/>
              <a:t>Paul and Matthias</a:t>
            </a:r>
          </a:p>
          <a:p>
            <a:pPr marL="502920" indent="-457200">
              <a:buFont typeface="+mj-lt"/>
              <a:buAutoNum type="arabicPeriod"/>
            </a:pPr>
            <a:r>
              <a:rPr lang="en-US" sz="2800" dirty="0"/>
              <a:t>Making new disciples</a:t>
            </a:r>
          </a:p>
        </p:txBody>
      </p:sp>
      <p:sp>
        <p:nvSpPr>
          <p:cNvPr id="4" name="Tittel 3"/>
          <p:cNvSpPr>
            <a:spLocks noGrp="1"/>
          </p:cNvSpPr>
          <p:nvPr>
            <p:ph type="title"/>
          </p:nvPr>
        </p:nvSpPr>
        <p:spPr/>
        <p:txBody>
          <a:bodyPr>
            <a:normAutofit/>
          </a:bodyPr>
          <a:lstStyle/>
          <a:p>
            <a:r>
              <a:rPr lang="nb-NO" dirty="0"/>
              <a:t>THE Counter arguments</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298136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449D9C-AD67-4F0F-90F4-724908EF373B}"/>
              </a:ext>
            </a:extLst>
          </p:cNvPr>
          <p:cNvSpPr>
            <a:spLocks noGrp="1"/>
          </p:cNvSpPr>
          <p:nvPr>
            <p:ph type="title"/>
          </p:nvPr>
        </p:nvSpPr>
        <p:spPr/>
        <p:txBody>
          <a:bodyPr/>
          <a:lstStyle/>
          <a:p>
            <a:r>
              <a:rPr lang="nb-NO" dirty="0"/>
              <a:t>A Great Commission, </a:t>
            </a:r>
            <a:r>
              <a:rPr lang="nb-NO" dirty="0" err="1"/>
              <a:t>but</a:t>
            </a:r>
            <a:r>
              <a:rPr lang="nb-NO" dirty="0"/>
              <a:t>… (II)</a:t>
            </a:r>
            <a:endParaRPr lang="en-US" dirty="0"/>
          </a:p>
        </p:txBody>
      </p:sp>
      <p:pic>
        <p:nvPicPr>
          <p:cNvPr id="5" name="Plassholder for innhold 4" descr="Et bilde som inneholder skjermbilde&#10;&#10;Beskrivelse som er generert med høy visshet">
            <a:extLst>
              <a:ext uri="{FF2B5EF4-FFF2-40B4-BE49-F238E27FC236}">
                <a16:creationId xmlns:a16="http://schemas.microsoft.com/office/drawing/2014/main" id="{0B0151CA-D563-4C4A-A3D4-748C7B4874F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52268"/>
          <a:stretch/>
        </p:blipFill>
        <p:spPr>
          <a:xfrm>
            <a:off x="1215595" y="1816223"/>
            <a:ext cx="6604990" cy="1761431"/>
          </a:xfrm>
        </p:spPr>
      </p:pic>
      <p:sp>
        <p:nvSpPr>
          <p:cNvPr id="6" name="TekstSylinder 5">
            <a:extLst>
              <a:ext uri="{FF2B5EF4-FFF2-40B4-BE49-F238E27FC236}">
                <a16:creationId xmlns:a16="http://schemas.microsoft.com/office/drawing/2014/main" id="{63F6D446-5E1D-4081-BFD5-0D04C5629053}"/>
              </a:ext>
            </a:extLst>
          </p:cNvPr>
          <p:cNvSpPr txBox="1"/>
          <p:nvPr/>
        </p:nvSpPr>
        <p:spPr>
          <a:xfrm>
            <a:off x="1215594" y="3793879"/>
            <a:ext cx="8695241" cy="1505027"/>
          </a:xfrm>
          <a:prstGeom prst="rect">
            <a:avLst/>
          </a:prstGeom>
          <a:noFill/>
        </p:spPr>
        <p:txBody>
          <a:bodyPr wrap="square" rtlCol="0">
            <a:spAutoFit/>
          </a:bodyPr>
          <a:lstStyle/>
          <a:p>
            <a:pPr>
              <a:lnSpc>
                <a:spcPct val="90000"/>
              </a:lnSpc>
            </a:pPr>
            <a:r>
              <a:rPr lang="en-US" sz="3200" b="1" dirty="0"/>
              <a:t>Jesus never told anyone to “make people from all nations to disciples”</a:t>
            </a:r>
          </a:p>
          <a:p>
            <a:pPr>
              <a:lnSpc>
                <a:spcPct val="90000"/>
              </a:lnSpc>
            </a:pPr>
            <a:r>
              <a:rPr lang="en-US" sz="2400" dirty="0"/>
              <a:t>- </a:t>
            </a:r>
            <a:r>
              <a:rPr lang="en-US" sz="1400" dirty="0"/>
              <a:t>It is not I who say this. It is my sources. I am only referring them, says Ronnie Johansson. He has written a book about the historical person Jesus</a:t>
            </a:r>
          </a:p>
        </p:txBody>
      </p:sp>
      <p:sp>
        <p:nvSpPr>
          <p:cNvPr id="7" name="TekstSylinder 6">
            <a:extLst>
              <a:ext uri="{FF2B5EF4-FFF2-40B4-BE49-F238E27FC236}">
                <a16:creationId xmlns:a16="http://schemas.microsoft.com/office/drawing/2014/main" id="{3F56DA8C-7431-4280-89B6-AA706547D4CD}"/>
              </a:ext>
            </a:extLst>
          </p:cNvPr>
          <p:cNvSpPr txBox="1"/>
          <p:nvPr/>
        </p:nvSpPr>
        <p:spPr>
          <a:xfrm>
            <a:off x="1215595" y="5589240"/>
            <a:ext cx="7344816" cy="216982"/>
          </a:xfrm>
          <a:prstGeom prst="rect">
            <a:avLst/>
          </a:prstGeom>
          <a:noFill/>
        </p:spPr>
        <p:txBody>
          <a:bodyPr wrap="square" rtlCol="0">
            <a:spAutoFit/>
          </a:bodyPr>
          <a:lstStyle/>
          <a:p>
            <a:pPr>
              <a:lnSpc>
                <a:spcPct val="90000"/>
              </a:lnSpc>
            </a:pPr>
            <a:r>
              <a:rPr lang="en-US" sz="900" b="1" dirty="0"/>
              <a:t>Source: Fritanke.no</a:t>
            </a:r>
            <a:r>
              <a:rPr lang="en-US" sz="900" i="1" dirty="0"/>
              <a:t>, http://fritanke.no/nyheter/jesus-ba-aldri-noen-gjore-alle-folkeslag-til-disipler/19.10764</a:t>
            </a:r>
          </a:p>
        </p:txBody>
      </p:sp>
      <p:cxnSp>
        <p:nvCxnSpPr>
          <p:cNvPr id="10" name="Rett linje 9">
            <a:extLst>
              <a:ext uri="{FF2B5EF4-FFF2-40B4-BE49-F238E27FC236}">
                <a16:creationId xmlns:a16="http://schemas.microsoft.com/office/drawing/2014/main" id="{6E94D61C-D96C-4372-9D87-92FB4F2131EF}"/>
              </a:ext>
            </a:extLst>
          </p:cNvPr>
          <p:cNvCxnSpPr>
            <a:cxnSpLocks/>
          </p:cNvCxnSpPr>
          <p:nvPr/>
        </p:nvCxnSpPr>
        <p:spPr>
          <a:xfrm>
            <a:off x="659457" y="3577654"/>
            <a:ext cx="974923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2" name="Rett linje 11">
            <a:extLst>
              <a:ext uri="{FF2B5EF4-FFF2-40B4-BE49-F238E27FC236}">
                <a16:creationId xmlns:a16="http://schemas.microsoft.com/office/drawing/2014/main" id="{366B35E5-F443-4A31-A082-AD1018DE7C74}"/>
              </a:ext>
            </a:extLst>
          </p:cNvPr>
          <p:cNvCxnSpPr>
            <a:cxnSpLocks/>
          </p:cNvCxnSpPr>
          <p:nvPr/>
        </p:nvCxnSpPr>
        <p:spPr>
          <a:xfrm>
            <a:off x="693812" y="5373216"/>
            <a:ext cx="9749230" cy="0"/>
          </a:xfrm>
          <a:prstGeom prst="line">
            <a:avLst/>
          </a:prstGeom>
          <a:ln/>
        </p:spPr>
        <p:style>
          <a:lnRef idx="1">
            <a:schemeClr val="accent2"/>
          </a:lnRef>
          <a:fillRef idx="0">
            <a:schemeClr val="accent2"/>
          </a:fillRef>
          <a:effectRef idx="0">
            <a:schemeClr val="accent2"/>
          </a:effectRef>
          <a:fontRef idx="minor">
            <a:schemeClr val="tx1"/>
          </a:fontRef>
        </p:style>
      </p:cxnSp>
      <p:pic>
        <p:nvPicPr>
          <p:cNvPr id="13" name="Bilde 12">
            <a:extLst>
              <a:ext uri="{FF2B5EF4-FFF2-40B4-BE49-F238E27FC236}">
                <a16:creationId xmlns:a16="http://schemas.microsoft.com/office/drawing/2014/main" id="{7502986D-234A-4A6E-9BC8-F3B2D6ACAEEB}"/>
              </a:ext>
            </a:extLst>
          </p:cNvPr>
          <p:cNvPicPr>
            <a:picLocks noChangeAspect="1"/>
          </p:cNvPicPr>
          <p:nvPr/>
        </p:nvPicPr>
        <p:blipFill>
          <a:blip r:embed="rId3"/>
          <a:stretch>
            <a:fillRect/>
          </a:stretch>
        </p:blipFill>
        <p:spPr>
          <a:xfrm>
            <a:off x="8182644" y="6102030"/>
            <a:ext cx="3761558" cy="755970"/>
          </a:xfrm>
          <a:prstGeom prst="rect">
            <a:avLst/>
          </a:prstGeom>
        </p:spPr>
      </p:pic>
    </p:spTree>
    <p:extLst>
      <p:ext uri="{BB962C8B-B14F-4D97-AF65-F5344CB8AC3E}">
        <p14:creationId xmlns:p14="http://schemas.microsoft.com/office/powerpoint/2010/main" val="3538591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4C754F10-7FAD-4E81-B2F6-15918E9F9CBA}"/>
              </a:ext>
            </a:extLst>
          </p:cNvPr>
          <p:cNvSpPr/>
          <p:nvPr/>
        </p:nvSpPr>
        <p:spPr>
          <a:xfrm>
            <a:off x="1217608" y="3499368"/>
            <a:ext cx="2500539" cy="40425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6" name="Rektangel: avrundede hjørner 5">
            <a:extLst>
              <a:ext uri="{FF2B5EF4-FFF2-40B4-BE49-F238E27FC236}">
                <a16:creationId xmlns:a16="http://schemas.microsoft.com/office/drawing/2014/main" id="{75FE31F4-2067-4A5F-A298-DB50BC0BEEF2}"/>
              </a:ext>
            </a:extLst>
          </p:cNvPr>
          <p:cNvSpPr/>
          <p:nvPr/>
        </p:nvSpPr>
        <p:spPr>
          <a:xfrm>
            <a:off x="1217611" y="2751258"/>
            <a:ext cx="2284514" cy="46980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dirty="0"/>
          </a:p>
        </p:txBody>
      </p:sp>
      <p:sp>
        <p:nvSpPr>
          <p:cNvPr id="5" name="Rektangel: avrundede hjørner 4">
            <a:extLst>
              <a:ext uri="{FF2B5EF4-FFF2-40B4-BE49-F238E27FC236}">
                <a16:creationId xmlns:a16="http://schemas.microsoft.com/office/drawing/2014/main" id="{8CE0064C-2398-4A12-B1E8-FBC6E94D14D2}"/>
              </a:ext>
            </a:extLst>
          </p:cNvPr>
          <p:cNvSpPr/>
          <p:nvPr/>
        </p:nvSpPr>
        <p:spPr>
          <a:xfrm>
            <a:off x="1217611" y="1828801"/>
            <a:ext cx="2068489" cy="3403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10" y="1764849"/>
            <a:ext cx="9753603" cy="4343400"/>
          </a:xfrm>
        </p:spPr>
        <p:txBody>
          <a:bodyPr/>
          <a:lstStyle/>
          <a:p>
            <a:pPr marL="45720" indent="0">
              <a:buNone/>
            </a:pPr>
            <a:r>
              <a:rPr lang="en-US" sz="3200" dirty="0">
                <a:solidFill>
                  <a:schemeClr val="bg1"/>
                </a:solidFill>
              </a:rPr>
              <a:t>Assertion: </a:t>
            </a:r>
            <a:r>
              <a:rPr lang="en-US" dirty="0"/>
              <a:t>The Great Commission is not a quote, but a later addition by the author.</a:t>
            </a:r>
          </a:p>
          <a:p>
            <a:pPr marL="45720" indent="0">
              <a:buNone/>
            </a:pPr>
            <a:r>
              <a:rPr lang="en-US" sz="3200" dirty="0">
                <a:solidFill>
                  <a:schemeClr val="bg1"/>
                </a:solidFill>
              </a:rPr>
              <a:t>Argument: </a:t>
            </a:r>
            <a:r>
              <a:rPr lang="en-US" dirty="0"/>
              <a:t>Jesus operated exclusively in a Jewish context</a:t>
            </a:r>
          </a:p>
          <a:p>
            <a:pPr marL="45720" indent="0">
              <a:buNone/>
            </a:pPr>
            <a:r>
              <a:rPr lang="en-US" dirty="0"/>
              <a:t> </a:t>
            </a:r>
            <a:r>
              <a:rPr lang="en-US" sz="3200" dirty="0">
                <a:solidFill>
                  <a:schemeClr val="bg1"/>
                </a:solidFill>
              </a:rPr>
              <a:t>Relevance: </a:t>
            </a:r>
            <a:r>
              <a:rPr lang="en-US" dirty="0"/>
              <a:t>If Jesus operate exclusively in a Jewish context, he would not have asked his followers to evangelize among gentiles. </a:t>
            </a:r>
          </a:p>
        </p:txBody>
      </p:sp>
      <p:sp>
        <p:nvSpPr>
          <p:cNvPr id="4" name="Tittel 3"/>
          <p:cNvSpPr>
            <a:spLocks noGrp="1"/>
          </p:cNvSpPr>
          <p:nvPr>
            <p:ph type="title"/>
          </p:nvPr>
        </p:nvSpPr>
        <p:spPr>
          <a:xfrm>
            <a:off x="1217610" y="110622"/>
            <a:ext cx="9753600" cy="1325562"/>
          </a:xfrm>
        </p:spPr>
        <p:txBody>
          <a:bodyPr>
            <a:normAutofit/>
          </a:bodyPr>
          <a:lstStyle/>
          <a:p>
            <a:r>
              <a:rPr lang="nb-NO" dirty="0"/>
              <a:t>A Great Commission, </a:t>
            </a:r>
            <a:r>
              <a:rPr lang="nb-NO" dirty="0" err="1"/>
              <a:t>but</a:t>
            </a:r>
            <a:r>
              <a:rPr lang="nb-NO" dirty="0"/>
              <a:t>… (II)</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137308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14" y="1994222"/>
            <a:ext cx="9753600" cy="1325562"/>
          </a:xfrm>
        </p:spPr>
        <p:txBody>
          <a:bodyPr/>
          <a:lstStyle/>
          <a:p>
            <a:pPr marL="502920" indent="-457200">
              <a:buFont typeface="+mj-lt"/>
              <a:buAutoNum type="arabicPeriod"/>
            </a:pPr>
            <a:r>
              <a:rPr lang="en-US" sz="2800" dirty="0"/>
              <a:t>Jesus did not want to start a new religion</a:t>
            </a:r>
          </a:p>
          <a:p>
            <a:pPr marL="502920" indent="-457200">
              <a:buFont typeface="+mj-lt"/>
              <a:buAutoNum type="arabicPeriod"/>
            </a:pPr>
            <a:r>
              <a:rPr lang="en-US" sz="2800" dirty="0"/>
              <a:t>Jesus operated in a Jewish context </a:t>
            </a:r>
          </a:p>
        </p:txBody>
      </p:sp>
      <p:sp>
        <p:nvSpPr>
          <p:cNvPr id="4" name="Tittel 3"/>
          <p:cNvSpPr>
            <a:spLocks noGrp="1"/>
          </p:cNvSpPr>
          <p:nvPr>
            <p:ph type="title"/>
          </p:nvPr>
        </p:nvSpPr>
        <p:spPr>
          <a:xfrm>
            <a:off x="1217614" y="620688"/>
            <a:ext cx="9753600" cy="979512"/>
          </a:xfrm>
        </p:spPr>
        <p:txBody>
          <a:bodyPr>
            <a:normAutofit/>
          </a:bodyPr>
          <a:lstStyle/>
          <a:p>
            <a:r>
              <a:rPr lang="en-US" dirty="0"/>
              <a:t>Were we Agree</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3915916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217614" y="1994222"/>
            <a:ext cx="9753600" cy="4027066"/>
          </a:xfrm>
        </p:spPr>
        <p:txBody>
          <a:bodyPr>
            <a:normAutofit/>
          </a:bodyPr>
          <a:lstStyle/>
          <a:p>
            <a:pPr marL="502920" indent="-457200">
              <a:buFont typeface="+mj-lt"/>
              <a:buAutoNum type="arabicPeriod"/>
            </a:pPr>
            <a:r>
              <a:rPr lang="en-US" sz="2800" dirty="0"/>
              <a:t>Jesus was claiming to be the Jewish Messiah – of course he did not want to start a new religion. </a:t>
            </a:r>
          </a:p>
          <a:p>
            <a:pPr marL="502920" indent="-457200">
              <a:buFont typeface="+mj-lt"/>
              <a:buAutoNum type="arabicPeriod"/>
            </a:pPr>
            <a:r>
              <a:rPr lang="en-US" sz="2800" dirty="0"/>
              <a:t>The Old Testament tells about a Jewish Messiah, that is also for the Gentiles.</a:t>
            </a:r>
          </a:p>
          <a:p>
            <a:pPr marL="502920" indent="-457200">
              <a:buFont typeface="+mj-lt"/>
              <a:buAutoNum type="arabicPeriod"/>
            </a:pPr>
            <a:r>
              <a:rPr lang="en-US" sz="2800" dirty="0"/>
              <a:t>Jesus lived in a Jewish Society</a:t>
            </a:r>
          </a:p>
          <a:p>
            <a:pPr marL="502920" indent="-457200">
              <a:buFont typeface="+mj-lt"/>
              <a:buAutoNum type="arabicPeriod"/>
            </a:pPr>
            <a:r>
              <a:rPr lang="en-US" sz="2800" dirty="0"/>
              <a:t>Jesus also met Gentiles. </a:t>
            </a:r>
          </a:p>
          <a:p>
            <a:pPr marL="502920" indent="-457200">
              <a:buFont typeface="+mj-lt"/>
              <a:buAutoNum type="arabicPeriod"/>
            </a:pPr>
            <a:r>
              <a:rPr lang="en-US" sz="2800" dirty="0"/>
              <a:t>The chronology of the Gospels (sources)</a:t>
            </a:r>
          </a:p>
          <a:p>
            <a:pPr marL="502920" indent="-457200">
              <a:buFont typeface="+mj-lt"/>
              <a:buAutoNum type="arabicPeriod"/>
            </a:pPr>
            <a:endParaRPr lang="en-US" sz="2800" dirty="0"/>
          </a:p>
        </p:txBody>
      </p:sp>
      <p:sp>
        <p:nvSpPr>
          <p:cNvPr id="4" name="Tittel 3"/>
          <p:cNvSpPr>
            <a:spLocks noGrp="1"/>
          </p:cNvSpPr>
          <p:nvPr>
            <p:ph type="title"/>
          </p:nvPr>
        </p:nvSpPr>
        <p:spPr/>
        <p:txBody>
          <a:bodyPr>
            <a:normAutofit/>
          </a:bodyPr>
          <a:lstStyle/>
          <a:p>
            <a:r>
              <a:rPr lang="nb-NO" dirty="0"/>
              <a:t>THE Counter arguments</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3682950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6">
            <a:extLst>
              <a:ext uri="{FF2B5EF4-FFF2-40B4-BE49-F238E27FC236}">
                <a16:creationId xmlns:a16="http://schemas.microsoft.com/office/drawing/2014/main" id="{D3BDBEBE-24BE-45BB-A8EE-C8575864E9F1}"/>
              </a:ext>
            </a:extLst>
          </p:cNvPr>
          <p:cNvSpPr>
            <a:spLocks noGrp="1"/>
          </p:cNvSpPr>
          <p:nvPr>
            <p:ph idx="1"/>
          </p:nvPr>
        </p:nvSpPr>
        <p:spPr>
          <a:xfrm>
            <a:off x="1053852" y="1698262"/>
            <a:ext cx="9753600" cy="4305705"/>
          </a:xfrm>
        </p:spPr>
        <p:txBody>
          <a:bodyPr>
            <a:normAutofit lnSpcReduction="10000"/>
          </a:bodyPr>
          <a:lstStyle/>
          <a:p>
            <a:pPr marL="45720" indent="0">
              <a:lnSpc>
                <a:spcPct val="150000"/>
              </a:lnSpc>
              <a:buNone/>
            </a:pPr>
            <a:r>
              <a:rPr lang="en-US" dirty="0"/>
              <a:t>“A Jewish Messiah would of course be operating amongst the Jewish people, but the Jewish Messiah would also know the Scriptures (OT) and what it says about the Gentiles. Furthermore, Jesus met Gentiles and revealed himself for them. He had to be the Jewish Messiah in order to also be the Christ of the Gentiles” Ergo, the fact that he operated mostly within a Jewish community, does not prove or imply that the Great Commission was a later addition by the author of Matthew, Mark or Acts”. </a:t>
            </a:r>
          </a:p>
        </p:txBody>
      </p:sp>
      <p:sp>
        <p:nvSpPr>
          <p:cNvPr id="4" name="Tittel 3"/>
          <p:cNvSpPr>
            <a:spLocks noGrp="1"/>
          </p:cNvSpPr>
          <p:nvPr>
            <p:ph type="title"/>
          </p:nvPr>
        </p:nvSpPr>
        <p:spPr/>
        <p:txBody>
          <a:bodyPr>
            <a:normAutofit/>
          </a:bodyPr>
          <a:lstStyle/>
          <a:p>
            <a:r>
              <a:rPr lang="en-US" dirty="0"/>
              <a:t>Conclusion</a:t>
            </a:r>
            <a:r>
              <a:rPr lang="nb-NO" dirty="0"/>
              <a:t>? </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3"/>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386768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5F52AB75-3D71-4C51-8F08-78BEEAF3C1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7614" y="1916832"/>
            <a:ext cx="3456384" cy="3456384"/>
          </a:xfrm>
        </p:spPr>
      </p:pic>
      <p:sp>
        <p:nvSpPr>
          <p:cNvPr id="4" name="Tittel 3"/>
          <p:cNvSpPr>
            <a:spLocks noGrp="1"/>
          </p:cNvSpPr>
          <p:nvPr>
            <p:ph type="title"/>
          </p:nvPr>
        </p:nvSpPr>
        <p:spPr/>
        <p:txBody>
          <a:bodyPr>
            <a:normAutofit/>
          </a:bodyPr>
          <a:lstStyle/>
          <a:p>
            <a:r>
              <a:rPr lang="nb-NO" dirty="0" err="1"/>
              <a:t>Where</a:t>
            </a:r>
            <a:r>
              <a:rPr lang="nb-NO" dirty="0"/>
              <a:t> </a:t>
            </a:r>
            <a:r>
              <a:rPr lang="nb-NO" dirty="0" err="1"/>
              <a:t>does</a:t>
            </a:r>
            <a:r>
              <a:rPr lang="nb-NO" dirty="0"/>
              <a:t> </a:t>
            </a:r>
            <a:r>
              <a:rPr lang="nb-NO" dirty="0" err="1"/>
              <a:t>that</a:t>
            </a:r>
            <a:r>
              <a:rPr lang="nb-NO" dirty="0"/>
              <a:t> lead </a:t>
            </a:r>
            <a:r>
              <a:rPr lang="nb-NO" dirty="0" err="1"/>
              <a:t>us</a:t>
            </a:r>
            <a:r>
              <a:rPr lang="nb-NO" dirty="0"/>
              <a:t>?  </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4"/>
          <a:stretch>
            <a:fillRect/>
          </a:stretch>
        </p:blipFill>
        <p:spPr>
          <a:xfrm>
            <a:off x="8326660" y="6102030"/>
            <a:ext cx="3761558" cy="755970"/>
          </a:xfrm>
          <a:prstGeom prst="rect">
            <a:avLst/>
          </a:prstGeom>
        </p:spPr>
      </p:pic>
      <p:pic>
        <p:nvPicPr>
          <p:cNvPr id="8" name="Bilde 7" descr="Et bilde som inneholder gress, scene&#10;&#10;Beskrivelse som er generert med svært høy visshet">
            <a:extLst>
              <a:ext uri="{FF2B5EF4-FFF2-40B4-BE49-F238E27FC236}">
                <a16:creationId xmlns:a16="http://schemas.microsoft.com/office/drawing/2014/main" id="{1FF35830-FBFF-4043-B2D0-CAC0A7D969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998" y="1916832"/>
            <a:ext cx="6172114" cy="3456384"/>
          </a:xfrm>
          <a:prstGeom prst="rect">
            <a:avLst/>
          </a:prstGeom>
        </p:spPr>
      </p:pic>
    </p:spTree>
    <p:extLst>
      <p:ext uri="{BB962C8B-B14F-4D97-AF65-F5344CB8AC3E}">
        <p14:creationId xmlns:p14="http://schemas.microsoft.com/office/powerpoint/2010/main" val="107235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innhold 2">
            <a:extLst>
              <a:ext uri="{FF2B5EF4-FFF2-40B4-BE49-F238E27FC236}">
                <a16:creationId xmlns:a16="http://schemas.microsoft.com/office/drawing/2014/main" id="{1998CB62-C507-4BF9-ABEE-7C0F3EE81F57}"/>
              </a:ext>
            </a:extLst>
          </p:cNvPr>
          <p:cNvPicPr>
            <a:picLocks noGrp="1" noChangeAspect="1"/>
          </p:cNvPicPr>
          <p:nvPr>
            <p:ph idx="1"/>
          </p:nvPr>
        </p:nvPicPr>
        <p:blipFill>
          <a:blip r:embed="rId3"/>
          <a:stretch>
            <a:fillRect/>
          </a:stretch>
        </p:blipFill>
        <p:spPr>
          <a:xfrm>
            <a:off x="1558224" y="1698625"/>
            <a:ext cx="8745351" cy="4305300"/>
          </a:xfrm>
          <a:prstGeom prst="rect">
            <a:avLst/>
          </a:prstGeom>
        </p:spPr>
      </p:pic>
      <p:sp>
        <p:nvSpPr>
          <p:cNvPr id="4" name="Tittel 3"/>
          <p:cNvSpPr>
            <a:spLocks noGrp="1"/>
          </p:cNvSpPr>
          <p:nvPr>
            <p:ph type="title"/>
          </p:nvPr>
        </p:nvSpPr>
        <p:spPr>
          <a:xfrm>
            <a:off x="1558224" y="274958"/>
            <a:ext cx="9753600" cy="1325562"/>
          </a:xfrm>
        </p:spPr>
        <p:txBody>
          <a:bodyPr>
            <a:normAutofit/>
          </a:bodyPr>
          <a:lstStyle/>
          <a:p>
            <a:r>
              <a:rPr lang="nb-NO" dirty="0" err="1"/>
              <a:t>Why</a:t>
            </a:r>
            <a:r>
              <a:rPr lang="nb-NO" dirty="0"/>
              <a:t> </a:t>
            </a:r>
            <a:r>
              <a:rPr lang="nb-NO" dirty="0" err="1"/>
              <a:t>does</a:t>
            </a:r>
            <a:r>
              <a:rPr lang="nb-NO" dirty="0"/>
              <a:t> It matter? </a:t>
            </a:r>
          </a:p>
        </p:txBody>
      </p:sp>
      <p:pic>
        <p:nvPicPr>
          <p:cNvPr id="2" name="Bilde 1">
            <a:extLst>
              <a:ext uri="{FF2B5EF4-FFF2-40B4-BE49-F238E27FC236}">
                <a16:creationId xmlns:a16="http://schemas.microsoft.com/office/drawing/2014/main" id="{722CABCF-4447-4F4A-9DCE-68649A68C3C1}"/>
              </a:ext>
            </a:extLst>
          </p:cNvPr>
          <p:cNvPicPr>
            <a:picLocks noChangeAspect="1"/>
          </p:cNvPicPr>
          <p:nvPr/>
        </p:nvPicPr>
        <p:blipFill>
          <a:blip r:embed="rId4"/>
          <a:stretch>
            <a:fillRect/>
          </a:stretch>
        </p:blipFill>
        <p:spPr>
          <a:xfrm>
            <a:off x="8326660" y="6102030"/>
            <a:ext cx="3761558" cy="755970"/>
          </a:xfrm>
          <a:prstGeom prst="rect">
            <a:avLst/>
          </a:prstGeom>
        </p:spPr>
      </p:pic>
    </p:spTree>
    <p:extLst>
      <p:ext uri="{BB962C8B-B14F-4D97-AF65-F5344CB8AC3E}">
        <p14:creationId xmlns:p14="http://schemas.microsoft.com/office/powerpoint/2010/main" val="17133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51DB23-F0F6-4D71-9EEC-223A2883BBB6}"/>
              </a:ext>
            </a:extLst>
          </p:cNvPr>
          <p:cNvSpPr>
            <a:spLocks noGrp="1"/>
          </p:cNvSpPr>
          <p:nvPr>
            <p:ph type="ctrTitle"/>
          </p:nvPr>
        </p:nvSpPr>
        <p:spPr>
          <a:xfrm>
            <a:off x="1217612" y="2132856"/>
            <a:ext cx="9753600" cy="2255913"/>
          </a:xfrm>
        </p:spPr>
        <p:txBody>
          <a:bodyPr>
            <a:noAutofit/>
          </a:bodyPr>
          <a:lstStyle/>
          <a:p>
            <a:pPr algn="ctr">
              <a:lnSpc>
                <a:spcPct val="150000"/>
              </a:lnSpc>
            </a:pPr>
            <a:r>
              <a:rPr lang="en-US" sz="3200" dirty="0"/>
              <a:t>“</a:t>
            </a:r>
            <a:r>
              <a:rPr lang="en-US" sz="3200" i="1" dirty="0"/>
              <a:t>Always be prepared to give an answer to everyone who asks you to give the reason for the hope that you have. </a:t>
            </a:r>
            <a:endParaRPr lang="en-US" sz="3200" dirty="0"/>
          </a:p>
        </p:txBody>
      </p:sp>
      <p:sp>
        <p:nvSpPr>
          <p:cNvPr id="3" name="Undertittel 2">
            <a:extLst>
              <a:ext uri="{FF2B5EF4-FFF2-40B4-BE49-F238E27FC236}">
                <a16:creationId xmlns:a16="http://schemas.microsoft.com/office/drawing/2014/main" id="{C9D1B642-05BD-4A22-86C0-1018300181FE}"/>
              </a:ext>
            </a:extLst>
          </p:cNvPr>
          <p:cNvSpPr>
            <a:spLocks noGrp="1"/>
          </p:cNvSpPr>
          <p:nvPr>
            <p:ph type="subTitle" idx="1"/>
          </p:nvPr>
        </p:nvSpPr>
        <p:spPr>
          <a:xfrm>
            <a:off x="2170112" y="4581128"/>
            <a:ext cx="7848600" cy="1143000"/>
          </a:xfrm>
        </p:spPr>
        <p:txBody>
          <a:bodyPr/>
          <a:lstStyle/>
          <a:p>
            <a:pPr algn="ctr"/>
            <a:r>
              <a:rPr lang="en-US" dirty="0"/>
              <a:t>1.Peter, 3.15-17</a:t>
            </a:r>
          </a:p>
        </p:txBody>
      </p:sp>
      <p:pic>
        <p:nvPicPr>
          <p:cNvPr id="4" name="Bilde 3">
            <a:extLst>
              <a:ext uri="{FF2B5EF4-FFF2-40B4-BE49-F238E27FC236}">
                <a16:creationId xmlns:a16="http://schemas.microsoft.com/office/drawing/2014/main" id="{20A74BD3-C896-4E1E-9685-54F26DDE3FAC}"/>
              </a:ext>
            </a:extLst>
          </p:cNvPr>
          <p:cNvPicPr>
            <a:picLocks noChangeAspect="1"/>
          </p:cNvPicPr>
          <p:nvPr/>
        </p:nvPicPr>
        <p:blipFill>
          <a:blip r:embed="rId2"/>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383290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A9AE6A-7491-4584-84DC-A3155D7E0C58}"/>
              </a:ext>
            </a:extLst>
          </p:cNvPr>
          <p:cNvSpPr>
            <a:spLocks noGrp="1"/>
          </p:cNvSpPr>
          <p:nvPr>
            <p:ph type="ctrTitle"/>
          </p:nvPr>
        </p:nvSpPr>
        <p:spPr/>
        <p:txBody>
          <a:bodyPr/>
          <a:lstStyle/>
          <a:p>
            <a:r>
              <a:rPr lang="en-US" dirty="0"/>
              <a:t>Why Mission? </a:t>
            </a:r>
          </a:p>
        </p:txBody>
      </p:sp>
      <p:sp>
        <p:nvSpPr>
          <p:cNvPr id="3" name="Undertittel 2">
            <a:extLst>
              <a:ext uri="{FF2B5EF4-FFF2-40B4-BE49-F238E27FC236}">
                <a16:creationId xmlns:a16="http://schemas.microsoft.com/office/drawing/2014/main" id="{8778D33D-68DB-4FE8-9A0C-E02533A2C7FC}"/>
              </a:ext>
            </a:extLst>
          </p:cNvPr>
          <p:cNvSpPr>
            <a:spLocks noGrp="1"/>
          </p:cNvSpPr>
          <p:nvPr>
            <p:ph type="subTitle" idx="1"/>
          </p:nvPr>
        </p:nvSpPr>
        <p:spPr/>
        <p:txBody>
          <a:bodyPr/>
          <a:lstStyle/>
          <a:p>
            <a:r>
              <a:rPr lang="en-US" dirty="0"/>
              <a:t>The need of the Gospel and the benefit of mission</a:t>
            </a:r>
          </a:p>
        </p:txBody>
      </p:sp>
      <p:pic>
        <p:nvPicPr>
          <p:cNvPr id="4" name="Bilde 3">
            <a:extLst>
              <a:ext uri="{FF2B5EF4-FFF2-40B4-BE49-F238E27FC236}">
                <a16:creationId xmlns:a16="http://schemas.microsoft.com/office/drawing/2014/main" id="{C653618E-27A6-4CB4-964B-9F0F0DD47183}"/>
              </a:ext>
            </a:extLst>
          </p:cNvPr>
          <p:cNvPicPr>
            <a:picLocks noChangeAspect="1"/>
          </p:cNvPicPr>
          <p:nvPr/>
        </p:nvPicPr>
        <p:blipFill>
          <a:blip r:embed="rId2"/>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94854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71F8CE-21A0-498D-8F9F-1F4DE09E254E}"/>
              </a:ext>
            </a:extLst>
          </p:cNvPr>
          <p:cNvSpPr>
            <a:spLocks noGrp="1"/>
          </p:cNvSpPr>
          <p:nvPr>
            <p:ph type="title"/>
          </p:nvPr>
        </p:nvSpPr>
        <p:spPr/>
        <p:txBody>
          <a:bodyPr/>
          <a:lstStyle/>
          <a:p>
            <a:r>
              <a:rPr lang="en-US" dirty="0"/>
              <a:t>The Universal benefits of Mission</a:t>
            </a:r>
          </a:p>
        </p:txBody>
      </p:sp>
      <p:sp>
        <p:nvSpPr>
          <p:cNvPr id="3" name="Rektangel 2">
            <a:extLst>
              <a:ext uri="{FF2B5EF4-FFF2-40B4-BE49-F238E27FC236}">
                <a16:creationId xmlns:a16="http://schemas.microsoft.com/office/drawing/2014/main" id="{CC4B4B64-6431-436E-86E3-581D0F01C276}"/>
              </a:ext>
            </a:extLst>
          </p:cNvPr>
          <p:cNvSpPr/>
          <p:nvPr/>
        </p:nvSpPr>
        <p:spPr>
          <a:xfrm>
            <a:off x="5374332" y="2276872"/>
            <a:ext cx="6670477" cy="3662541"/>
          </a:xfrm>
          <a:prstGeom prst="rect">
            <a:avLst/>
          </a:prstGeom>
        </p:spPr>
        <p:txBody>
          <a:bodyPr wrap="square">
            <a:spAutoFit/>
          </a:bodyPr>
          <a:lstStyle/>
          <a:p>
            <a:r>
              <a:rPr lang="en-US" sz="1000" dirty="0"/>
              <a:t>Woodberry, Robert D 2012</a:t>
            </a:r>
          </a:p>
          <a:p>
            <a:endParaRPr lang="en-US" sz="1000" dirty="0"/>
          </a:p>
          <a:p>
            <a:r>
              <a:rPr lang="en-US" sz="1000" dirty="0"/>
              <a:t>“</a:t>
            </a:r>
            <a:r>
              <a:rPr lang="en-US" sz="1200" b="1" i="1" dirty="0"/>
              <a:t>The Missionary Roots of Liberal Democracy</a:t>
            </a:r>
            <a:r>
              <a:rPr lang="en-US" sz="1000" dirty="0"/>
              <a:t>.” American Political Science  Review 106(2): 244-274</a:t>
            </a:r>
          </a:p>
          <a:p>
            <a:endParaRPr lang="en-US" sz="1000" dirty="0"/>
          </a:p>
          <a:p>
            <a:r>
              <a:rPr lang="en-US" sz="1000" dirty="0"/>
              <a:t> </a:t>
            </a:r>
          </a:p>
          <a:p>
            <a:r>
              <a:rPr lang="en-US" sz="1000" dirty="0"/>
              <a:t>Distinguished Article Award, Association for the Sociology of Religion, 2014. -</a:t>
            </a:r>
          </a:p>
          <a:p>
            <a:r>
              <a:rPr lang="en-US" sz="1000" dirty="0"/>
              <a:t> </a:t>
            </a:r>
          </a:p>
          <a:p>
            <a:r>
              <a:rPr lang="en-US" sz="1000" dirty="0"/>
              <a:t>Best Article Award, Global and Transnational Sociology, 2014, American Sociological Association. -</a:t>
            </a:r>
          </a:p>
          <a:p>
            <a:r>
              <a:rPr lang="en-US" sz="1000" dirty="0"/>
              <a:t> </a:t>
            </a:r>
          </a:p>
          <a:p>
            <a:r>
              <a:rPr lang="en-US" sz="1000" dirty="0" err="1"/>
              <a:t>Luebbert</a:t>
            </a:r>
            <a:r>
              <a:rPr lang="en-US" sz="1000" dirty="0"/>
              <a:t> Award for Best Article in Comparative Politics, 2013, American Political Science Association. -</a:t>
            </a:r>
          </a:p>
          <a:p>
            <a:r>
              <a:rPr lang="en-US" sz="1000" dirty="0"/>
              <a:t> </a:t>
            </a:r>
          </a:p>
          <a:p>
            <a:r>
              <a:rPr lang="en-US" sz="1000" dirty="0"/>
              <a:t>Best Article in Comparative Democratization, 2013, American Political Science Association. -</a:t>
            </a:r>
          </a:p>
          <a:p>
            <a:r>
              <a:rPr lang="en-US" sz="1000" dirty="0"/>
              <a:t> </a:t>
            </a:r>
          </a:p>
          <a:p>
            <a:r>
              <a:rPr lang="en-US" sz="1000" dirty="0"/>
              <a:t>Distinguished Article Award, 2013. Sociology of Religion Section, American Sociological Association. -</a:t>
            </a:r>
          </a:p>
          <a:p>
            <a:r>
              <a:rPr lang="en-US" sz="1000" dirty="0"/>
              <a:t> </a:t>
            </a:r>
          </a:p>
          <a:p>
            <a:r>
              <a:rPr lang="en-US" sz="1000" dirty="0"/>
              <a:t>Wallerstein Award for Best Published Article in Political Economy. 2013. American Political Science Association</a:t>
            </a:r>
          </a:p>
          <a:p>
            <a:r>
              <a:rPr lang="en-US" sz="1000" dirty="0"/>
              <a:t> – </a:t>
            </a:r>
          </a:p>
          <a:p>
            <a:r>
              <a:rPr lang="en-US" sz="1000" dirty="0"/>
              <a:t> Runner up. -</a:t>
            </a:r>
          </a:p>
          <a:p>
            <a:r>
              <a:rPr lang="en-US" sz="1000" dirty="0"/>
              <a:t> </a:t>
            </a:r>
          </a:p>
          <a:p>
            <a:r>
              <a:rPr lang="en-US" sz="1000" dirty="0"/>
              <a:t>Best Paper on Comparative Democratization. 2011. American Political Science Association. -</a:t>
            </a:r>
          </a:p>
          <a:p>
            <a:r>
              <a:rPr lang="en-US" sz="1000" dirty="0"/>
              <a:t> </a:t>
            </a:r>
          </a:p>
          <a:p>
            <a:r>
              <a:rPr lang="en-US" sz="1000" dirty="0"/>
              <a:t>More APSA and ASA outstanding article awards than any article in history.</a:t>
            </a:r>
          </a:p>
        </p:txBody>
      </p:sp>
      <p:pic>
        <p:nvPicPr>
          <p:cNvPr id="5" name="Bilde 4" descr="Et bilde som inneholder mann, person, briller, vegg&#10;&#10;Beskrivelse som er generert med svært høy visshet">
            <a:extLst>
              <a:ext uri="{FF2B5EF4-FFF2-40B4-BE49-F238E27FC236}">
                <a16:creationId xmlns:a16="http://schemas.microsoft.com/office/drawing/2014/main" id="{3E258C7B-8CD2-4424-8965-384D285A03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414" y="1965017"/>
            <a:ext cx="3810000" cy="4286250"/>
          </a:xfrm>
          <a:prstGeom prst="rect">
            <a:avLst/>
          </a:prstGeom>
        </p:spPr>
      </p:pic>
      <p:pic>
        <p:nvPicPr>
          <p:cNvPr id="6" name="Bilde 5">
            <a:extLst>
              <a:ext uri="{FF2B5EF4-FFF2-40B4-BE49-F238E27FC236}">
                <a16:creationId xmlns:a16="http://schemas.microsoft.com/office/drawing/2014/main" id="{F302A2DB-8728-47FB-B5E9-B08009A0169A}"/>
              </a:ext>
            </a:extLst>
          </p:cNvPr>
          <p:cNvPicPr>
            <a:picLocks noChangeAspect="1"/>
          </p:cNvPicPr>
          <p:nvPr/>
        </p:nvPicPr>
        <p:blipFill>
          <a:blip r:embed="rId3"/>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599420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750E003-0F77-4B5B-927A-86AA6C70751C}"/>
              </a:ext>
            </a:extLst>
          </p:cNvPr>
          <p:cNvPicPr>
            <a:picLocks noChangeAspect="1"/>
          </p:cNvPicPr>
          <p:nvPr/>
        </p:nvPicPr>
        <p:blipFill>
          <a:blip r:embed="rId2"/>
          <a:stretch>
            <a:fillRect/>
          </a:stretch>
        </p:blipFill>
        <p:spPr>
          <a:xfrm>
            <a:off x="8414962" y="6102030"/>
            <a:ext cx="3761558" cy="755970"/>
          </a:xfrm>
          <a:prstGeom prst="rect">
            <a:avLst/>
          </a:prstGeom>
        </p:spPr>
      </p:pic>
      <p:sp>
        <p:nvSpPr>
          <p:cNvPr id="3" name="TekstSylinder 2">
            <a:extLst>
              <a:ext uri="{FF2B5EF4-FFF2-40B4-BE49-F238E27FC236}">
                <a16:creationId xmlns:a16="http://schemas.microsoft.com/office/drawing/2014/main" id="{0440B9E5-6F4C-44C5-95A0-BC4116BDB348}"/>
              </a:ext>
            </a:extLst>
          </p:cNvPr>
          <p:cNvSpPr txBox="1"/>
          <p:nvPr/>
        </p:nvSpPr>
        <p:spPr>
          <a:xfrm>
            <a:off x="1197868" y="942939"/>
            <a:ext cx="10081120" cy="757130"/>
          </a:xfrm>
          <a:prstGeom prst="rect">
            <a:avLst/>
          </a:prstGeom>
          <a:noFill/>
        </p:spPr>
        <p:txBody>
          <a:bodyPr wrap="square" rtlCol="0">
            <a:spAutoFit/>
          </a:bodyPr>
          <a:lstStyle/>
          <a:p>
            <a:pPr>
              <a:lnSpc>
                <a:spcPct val="90000"/>
              </a:lnSpc>
            </a:pPr>
            <a:r>
              <a:rPr lang="en-US" sz="2400" dirty="0"/>
              <a:t>“</a:t>
            </a:r>
            <a:r>
              <a:rPr lang="en-US" sz="2400" i="1" dirty="0"/>
              <a:t>Social scientists tend to ignore religion in the process of post-Enlightenment modernization</a:t>
            </a:r>
            <a:r>
              <a:rPr lang="en-US" sz="2400" dirty="0"/>
              <a:t>” </a:t>
            </a:r>
            <a:r>
              <a:rPr lang="en-US" sz="900" dirty="0"/>
              <a:t>p.244</a:t>
            </a:r>
          </a:p>
        </p:txBody>
      </p:sp>
      <p:sp>
        <p:nvSpPr>
          <p:cNvPr id="4" name="TekstSylinder 3">
            <a:extLst>
              <a:ext uri="{FF2B5EF4-FFF2-40B4-BE49-F238E27FC236}">
                <a16:creationId xmlns:a16="http://schemas.microsoft.com/office/drawing/2014/main" id="{D9F12EDF-CAFC-4792-8785-C294EFF45E6C}"/>
              </a:ext>
            </a:extLst>
          </p:cNvPr>
          <p:cNvSpPr txBox="1"/>
          <p:nvPr/>
        </p:nvSpPr>
        <p:spPr>
          <a:xfrm>
            <a:off x="1231812" y="2640954"/>
            <a:ext cx="10081120" cy="1089529"/>
          </a:xfrm>
          <a:prstGeom prst="rect">
            <a:avLst/>
          </a:prstGeom>
          <a:noFill/>
        </p:spPr>
        <p:txBody>
          <a:bodyPr wrap="square" rtlCol="0">
            <a:spAutoFit/>
          </a:bodyPr>
          <a:lstStyle/>
          <a:p>
            <a:pPr>
              <a:lnSpc>
                <a:spcPct val="90000"/>
              </a:lnSpc>
            </a:pPr>
            <a:r>
              <a:rPr lang="en-US" sz="2400" dirty="0"/>
              <a:t>“[…] </a:t>
            </a:r>
            <a:r>
              <a:rPr lang="en-US" sz="2400" i="1" dirty="0"/>
              <a:t>demonstrating statistically that the historic prevalence of Protestant missionaries strongly predicts democracy in 142 non-European societies</a:t>
            </a:r>
            <a:r>
              <a:rPr lang="en-US" sz="2400" dirty="0"/>
              <a:t>[…]” </a:t>
            </a:r>
            <a:r>
              <a:rPr lang="en-US" sz="900" dirty="0"/>
              <a:t>p.245</a:t>
            </a:r>
          </a:p>
        </p:txBody>
      </p:sp>
      <p:sp>
        <p:nvSpPr>
          <p:cNvPr id="5" name="TekstSylinder 4">
            <a:extLst>
              <a:ext uri="{FF2B5EF4-FFF2-40B4-BE49-F238E27FC236}">
                <a16:creationId xmlns:a16="http://schemas.microsoft.com/office/drawing/2014/main" id="{78F84D39-2F62-4515-8A1B-DBB936C2D0D0}"/>
              </a:ext>
            </a:extLst>
          </p:cNvPr>
          <p:cNvSpPr txBox="1"/>
          <p:nvPr/>
        </p:nvSpPr>
        <p:spPr>
          <a:xfrm>
            <a:off x="1197868" y="4671368"/>
            <a:ext cx="10081120" cy="1421928"/>
          </a:xfrm>
          <a:prstGeom prst="rect">
            <a:avLst/>
          </a:prstGeom>
          <a:noFill/>
        </p:spPr>
        <p:txBody>
          <a:bodyPr wrap="square" rtlCol="0">
            <a:spAutoFit/>
          </a:bodyPr>
          <a:lstStyle/>
          <a:p>
            <a:pPr>
              <a:lnSpc>
                <a:spcPct val="90000"/>
              </a:lnSpc>
            </a:pPr>
            <a:r>
              <a:rPr lang="en-US" sz="2400" dirty="0"/>
              <a:t>“</a:t>
            </a:r>
            <a:r>
              <a:rPr lang="en-US" sz="2400" i="1" dirty="0"/>
              <a:t>What we consider modernity was not the inevitable result of economic development, urbanization, industrialization, secularization or the Enlightenment, but a far more contingent process profoundly shaped by activist religion</a:t>
            </a:r>
            <a:r>
              <a:rPr lang="en-US" sz="2400" dirty="0"/>
              <a:t>”</a:t>
            </a:r>
            <a:r>
              <a:rPr lang="en-US" sz="900" dirty="0"/>
              <a:t>p.270</a:t>
            </a:r>
          </a:p>
        </p:txBody>
      </p:sp>
    </p:spTree>
    <p:extLst>
      <p:ext uri="{BB962C8B-B14F-4D97-AF65-F5344CB8AC3E}">
        <p14:creationId xmlns:p14="http://schemas.microsoft.com/office/powerpoint/2010/main" val="208707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D6BB15-1360-403A-815C-69A3AE9A0426}"/>
              </a:ext>
            </a:extLst>
          </p:cNvPr>
          <p:cNvSpPr/>
          <p:nvPr/>
        </p:nvSpPr>
        <p:spPr>
          <a:xfrm>
            <a:off x="978855" y="2492896"/>
            <a:ext cx="5544616" cy="1200329"/>
          </a:xfrm>
          <a:prstGeom prst="rect">
            <a:avLst/>
          </a:prstGeom>
        </p:spPr>
        <p:txBody>
          <a:bodyPr wrap="square">
            <a:spAutoFit/>
          </a:bodyPr>
          <a:lstStyle/>
          <a:p>
            <a:r>
              <a:rPr lang="en-US" sz="2400" dirty="0"/>
              <a:t>“</a:t>
            </a:r>
            <a:r>
              <a:rPr lang="en-US" sz="2400" i="1" dirty="0"/>
              <a:t>We talk of the second coming; half the world has never heard of the first</a:t>
            </a:r>
            <a:r>
              <a:rPr lang="en-US" sz="2400" dirty="0"/>
              <a:t>”. </a:t>
            </a:r>
          </a:p>
        </p:txBody>
      </p:sp>
      <p:sp>
        <p:nvSpPr>
          <p:cNvPr id="3" name="Rektangel 2">
            <a:extLst>
              <a:ext uri="{FF2B5EF4-FFF2-40B4-BE49-F238E27FC236}">
                <a16:creationId xmlns:a16="http://schemas.microsoft.com/office/drawing/2014/main" id="{32D2F079-57C5-4E56-94E2-AE956882487D}"/>
              </a:ext>
            </a:extLst>
          </p:cNvPr>
          <p:cNvSpPr/>
          <p:nvPr/>
        </p:nvSpPr>
        <p:spPr>
          <a:xfrm>
            <a:off x="3720050" y="3861048"/>
            <a:ext cx="2071401" cy="369332"/>
          </a:xfrm>
          <a:prstGeom prst="rect">
            <a:avLst/>
          </a:prstGeom>
        </p:spPr>
        <p:txBody>
          <a:bodyPr wrap="none">
            <a:spAutoFit/>
          </a:bodyPr>
          <a:lstStyle/>
          <a:p>
            <a:r>
              <a:rPr lang="en-US" dirty="0"/>
              <a:t>- Oswald J. Smith</a:t>
            </a:r>
          </a:p>
        </p:txBody>
      </p:sp>
      <p:pic>
        <p:nvPicPr>
          <p:cNvPr id="5" name="Bilde 4" descr="Et bilde som inneholder mann, person, dress, bygning&#10;&#10;Beskrivelse som er generert med svært høy visshet">
            <a:extLst>
              <a:ext uri="{FF2B5EF4-FFF2-40B4-BE49-F238E27FC236}">
                <a16:creationId xmlns:a16="http://schemas.microsoft.com/office/drawing/2014/main" id="{E889D7A3-3F4E-4F68-9A64-DC77AC788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532" y="1916832"/>
            <a:ext cx="3603390" cy="328138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Bilde 5">
            <a:extLst>
              <a:ext uri="{FF2B5EF4-FFF2-40B4-BE49-F238E27FC236}">
                <a16:creationId xmlns:a16="http://schemas.microsoft.com/office/drawing/2014/main" id="{27DAAEA8-3439-4BB4-B342-80534B74E471}"/>
              </a:ext>
            </a:extLst>
          </p:cNvPr>
          <p:cNvPicPr>
            <a:picLocks noChangeAspect="1"/>
          </p:cNvPicPr>
          <p:nvPr/>
        </p:nvPicPr>
        <p:blipFill>
          <a:blip r:embed="rId3"/>
          <a:stretch>
            <a:fillRect/>
          </a:stretch>
        </p:blipFill>
        <p:spPr>
          <a:xfrm>
            <a:off x="8414962" y="6102030"/>
            <a:ext cx="3761558" cy="755970"/>
          </a:xfrm>
          <a:prstGeom prst="rect">
            <a:avLst/>
          </a:prstGeom>
        </p:spPr>
      </p:pic>
      <p:sp>
        <p:nvSpPr>
          <p:cNvPr id="8" name="TekstSylinder 7">
            <a:extLst>
              <a:ext uri="{FF2B5EF4-FFF2-40B4-BE49-F238E27FC236}">
                <a16:creationId xmlns:a16="http://schemas.microsoft.com/office/drawing/2014/main" id="{0E858AA1-918F-424D-905D-02C807A649E3}"/>
              </a:ext>
            </a:extLst>
          </p:cNvPr>
          <p:cNvSpPr txBox="1"/>
          <p:nvPr/>
        </p:nvSpPr>
        <p:spPr>
          <a:xfrm>
            <a:off x="1773932" y="404664"/>
            <a:ext cx="8640960" cy="757130"/>
          </a:xfrm>
          <a:prstGeom prst="rect">
            <a:avLst/>
          </a:prstGeom>
          <a:noFill/>
        </p:spPr>
        <p:txBody>
          <a:bodyPr wrap="square" rtlCol="0">
            <a:spAutoFit/>
          </a:bodyPr>
          <a:lstStyle/>
          <a:p>
            <a:pPr>
              <a:lnSpc>
                <a:spcPct val="90000"/>
              </a:lnSpc>
            </a:pPr>
            <a:r>
              <a:rPr lang="en-US" sz="4800" dirty="0"/>
              <a:t>THE NEED FOR THE GOSPEL </a:t>
            </a:r>
          </a:p>
        </p:txBody>
      </p:sp>
    </p:spTree>
    <p:extLst>
      <p:ext uri="{BB962C8B-B14F-4D97-AF65-F5344CB8AC3E}">
        <p14:creationId xmlns:p14="http://schemas.microsoft.com/office/powerpoint/2010/main" val="261463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skjermbilde&#10;&#10;Beskrivelse som er generert med svært høy visshet">
            <a:extLst>
              <a:ext uri="{FF2B5EF4-FFF2-40B4-BE49-F238E27FC236}">
                <a16:creationId xmlns:a16="http://schemas.microsoft.com/office/drawing/2014/main" id="{BBE5EE40-B5C2-40A6-86E5-93A803861637}"/>
              </a:ext>
            </a:extLst>
          </p:cNvPr>
          <p:cNvPicPr>
            <a:picLocks noChangeAspect="1"/>
          </p:cNvPicPr>
          <p:nvPr/>
        </p:nvPicPr>
        <p:blipFill rotWithShape="1">
          <a:blip r:embed="rId2">
            <a:extLst>
              <a:ext uri="{28A0092B-C50C-407E-A947-70E740481C1C}">
                <a14:useLocalDpi xmlns:a14="http://schemas.microsoft.com/office/drawing/2010/main" val="0"/>
              </a:ext>
            </a:extLst>
          </a:blip>
          <a:srcRect r="21852"/>
          <a:stretch/>
        </p:blipFill>
        <p:spPr>
          <a:xfrm>
            <a:off x="2032438" y="24426"/>
            <a:ext cx="8123948" cy="6237312"/>
          </a:xfrm>
          <a:prstGeom prst="rect">
            <a:avLst/>
          </a:prstGeom>
        </p:spPr>
      </p:pic>
      <p:pic>
        <p:nvPicPr>
          <p:cNvPr id="6" name="Bilde 5">
            <a:extLst>
              <a:ext uri="{FF2B5EF4-FFF2-40B4-BE49-F238E27FC236}">
                <a16:creationId xmlns:a16="http://schemas.microsoft.com/office/drawing/2014/main" id="{CC1F1EAA-FA9B-4A1E-9A1F-6E9D41442CA9}"/>
              </a:ext>
            </a:extLst>
          </p:cNvPr>
          <p:cNvPicPr>
            <a:picLocks noChangeAspect="1"/>
          </p:cNvPicPr>
          <p:nvPr/>
        </p:nvPicPr>
        <p:blipFill>
          <a:blip r:embed="rId3"/>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330584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D4E48A52-9322-4949-B261-A531CE368A52}"/>
              </a:ext>
            </a:extLst>
          </p:cNvPr>
          <p:cNvPicPr>
            <a:picLocks noChangeAspect="1"/>
          </p:cNvPicPr>
          <p:nvPr/>
        </p:nvPicPr>
        <p:blipFill>
          <a:blip r:embed="rId2"/>
          <a:stretch>
            <a:fillRect/>
          </a:stretch>
        </p:blipFill>
        <p:spPr>
          <a:xfrm>
            <a:off x="261764" y="260647"/>
            <a:ext cx="6840760" cy="6470401"/>
          </a:xfrm>
          <a:prstGeom prst="rect">
            <a:avLst/>
          </a:prstGeom>
        </p:spPr>
      </p:pic>
      <p:pic>
        <p:nvPicPr>
          <p:cNvPr id="4" name="Bilde 3">
            <a:extLst>
              <a:ext uri="{FF2B5EF4-FFF2-40B4-BE49-F238E27FC236}">
                <a16:creationId xmlns:a16="http://schemas.microsoft.com/office/drawing/2014/main" id="{1E6050DE-D698-49CC-90F7-193A20588B97}"/>
              </a:ext>
            </a:extLst>
          </p:cNvPr>
          <p:cNvPicPr>
            <a:picLocks noChangeAspect="1"/>
          </p:cNvPicPr>
          <p:nvPr/>
        </p:nvPicPr>
        <p:blipFill>
          <a:blip r:embed="rId3"/>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116598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59BE7153-04F4-4774-84BF-24559AE713F9}"/>
              </a:ext>
            </a:extLst>
          </p:cNvPr>
          <p:cNvPicPr>
            <a:picLocks noChangeAspect="1"/>
          </p:cNvPicPr>
          <p:nvPr/>
        </p:nvPicPr>
        <p:blipFill>
          <a:blip r:embed="rId2"/>
          <a:stretch>
            <a:fillRect/>
          </a:stretch>
        </p:blipFill>
        <p:spPr>
          <a:xfrm>
            <a:off x="32184" y="0"/>
            <a:ext cx="12157890" cy="5229200"/>
          </a:xfrm>
          <a:prstGeom prst="rect">
            <a:avLst/>
          </a:prstGeom>
        </p:spPr>
      </p:pic>
      <p:pic>
        <p:nvPicPr>
          <p:cNvPr id="3" name="Bilde 2">
            <a:extLst>
              <a:ext uri="{FF2B5EF4-FFF2-40B4-BE49-F238E27FC236}">
                <a16:creationId xmlns:a16="http://schemas.microsoft.com/office/drawing/2014/main" id="{06884AC0-5DC1-4131-B8D7-187F0B1805B2}"/>
              </a:ext>
            </a:extLst>
          </p:cNvPr>
          <p:cNvPicPr>
            <a:picLocks noChangeAspect="1"/>
          </p:cNvPicPr>
          <p:nvPr/>
        </p:nvPicPr>
        <p:blipFill>
          <a:blip r:embed="rId3"/>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257312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FB52E3E-A3DB-425C-90B6-9D76D31DD385}"/>
              </a:ext>
            </a:extLst>
          </p:cNvPr>
          <p:cNvPicPr>
            <a:picLocks noChangeAspect="1"/>
          </p:cNvPicPr>
          <p:nvPr/>
        </p:nvPicPr>
        <p:blipFill>
          <a:blip r:embed="rId2"/>
          <a:stretch>
            <a:fillRect/>
          </a:stretch>
        </p:blipFill>
        <p:spPr>
          <a:xfrm>
            <a:off x="7130528" y="1361694"/>
            <a:ext cx="5058297" cy="3312368"/>
          </a:xfrm>
          <a:prstGeom prst="rect">
            <a:avLst/>
          </a:prstGeom>
        </p:spPr>
      </p:pic>
      <p:sp>
        <p:nvSpPr>
          <p:cNvPr id="3" name="Rektangel 2">
            <a:extLst>
              <a:ext uri="{FF2B5EF4-FFF2-40B4-BE49-F238E27FC236}">
                <a16:creationId xmlns:a16="http://schemas.microsoft.com/office/drawing/2014/main" id="{354F09C1-E0D7-4F67-9B25-38881FA0C1D9}"/>
              </a:ext>
            </a:extLst>
          </p:cNvPr>
          <p:cNvSpPr/>
          <p:nvPr/>
        </p:nvSpPr>
        <p:spPr>
          <a:xfrm>
            <a:off x="765820" y="1412776"/>
            <a:ext cx="6092825" cy="2342116"/>
          </a:xfrm>
          <a:prstGeom prst="rect">
            <a:avLst/>
          </a:prstGeom>
        </p:spPr>
        <p:txBody>
          <a:bodyPr>
            <a:spAutoFit/>
          </a:bodyPr>
          <a:lstStyle/>
          <a:p>
            <a:pPr>
              <a:lnSpc>
                <a:spcPct val="150000"/>
              </a:lnSpc>
            </a:pPr>
            <a:r>
              <a:rPr lang="en-US" sz="2000" dirty="0"/>
              <a:t> “[…]the Israeli Tourism Ministry said a record </a:t>
            </a:r>
            <a:r>
              <a:rPr lang="en-US" sz="2000" b="1" u="sng" dirty="0"/>
              <a:t>3.6 million visitors </a:t>
            </a:r>
            <a:r>
              <a:rPr lang="en-US" sz="2000" dirty="0"/>
              <a:t>came to the country last year, earning the nation $5.8 billion worth of revenue. The new record was an increase of 700,000 tourists over 2016”.</a:t>
            </a:r>
          </a:p>
        </p:txBody>
      </p:sp>
      <p:sp>
        <p:nvSpPr>
          <p:cNvPr id="4" name="Rektangel 3">
            <a:extLst>
              <a:ext uri="{FF2B5EF4-FFF2-40B4-BE49-F238E27FC236}">
                <a16:creationId xmlns:a16="http://schemas.microsoft.com/office/drawing/2014/main" id="{B2565F89-7171-47BB-8A45-503794E59561}"/>
              </a:ext>
            </a:extLst>
          </p:cNvPr>
          <p:cNvSpPr/>
          <p:nvPr/>
        </p:nvSpPr>
        <p:spPr>
          <a:xfrm>
            <a:off x="770075" y="4027731"/>
            <a:ext cx="6092825" cy="461665"/>
          </a:xfrm>
          <a:prstGeom prst="rect">
            <a:avLst/>
          </a:prstGeom>
        </p:spPr>
        <p:txBody>
          <a:bodyPr>
            <a:spAutoFit/>
          </a:bodyPr>
          <a:lstStyle/>
          <a:p>
            <a:r>
              <a:rPr lang="en-US" sz="1200" b="1" dirty="0"/>
              <a:t>Source: </a:t>
            </a:r>
            <a:r>
              <a:rPr lang="en-US" sz="1200" dirty="0"/>
              <a:t>https://www.travelpulse.com/news/destinations/israel-tourism-numbers-hit-record-high.html</a:t>
            </a:r>
          </a:p>
        </p:txBody>
      </p:sp>
      <p:pic>
        <p:nvPicPr>
          <p:cNvPr id="5" name="Bilde 4">
            <a:extLst>
              <a:ext uri="{FF2B5EF4-FFF2-40B4-BE49-F238E27FC236}">
                <a16:creationId xmlns:a16="http://schemas.microsoft.com/office/drawing/2014/main" id="{9675C00C-FF9B-4878-B3EB-CB58CD423AB9}"/>
              </a:ext>
            </a:extLst>
          </p:cNvPr>
          <p:cNvPicPr>
            <a:picLocks noChangeAspect="1"/>
          </p:cNvPicPr>
          <p:nvPr/>
        </p:nvPicPr>
        <p:blipFill>
          <a:blip r:embed="rId3"/>
          <a:stretch>
            <a:fillRect/>
          </a:stretch>
        </p:blipFill>
        <p:spPr>
          <a:xfrm>
            <a:off x="8414962" y="6102030"/>
            <a:ext cx="3761558" cy="755970"/>
          </a:xfrm>
          <a:prstGeom prst="rect">
            <a:avLst/>
          </a:prstGeom>
        </p:spPr>
      </p:pic>
    </p:spTree>
    <p:extLst>
      <p:ext uri="{BB962C8B-B14F-4D97-AF65-F5344CB8AC3E}">
        <p14:creationId xmlns:p14="http://schemas.microsoft.com/office/powerpoint/2010/main" val="245423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90BEADB7-A222-48DE-BD56-4F45A7C023CC}"/>
              </a:ext>
            </a:extLst>
          </p:cNvPr>
          <p:cNvPicPr>
            <a:picLocks noChangeAspect="1"/>
          </p:cNvPicPr>
          <p:nvPr/>
        </p:nvPicPr>
        <p:blipFill>
          <a:blip r:embed="rId2"/>
          <a:stretch>
            <a:fillRect/>
          </a:stretch>
        </p:blipFill>
        <p:spPr>
          <a:xfrm>
            <a:off x="8414962" y="6102030"/>
            <a:ext cx="3761558" cy="755970"/>
          </a:xfrm>
          <a:prstGeom prst="rect">
            <a:avLst/>
          </a:prstGeom>
        </p:spPr>
      </p:pic>
      <p:pic>
        <p:nvPicPr>
          <p:cNvPr id="3" name="Bilde 2">
            <a:extLst>
              <a:ext uri="{FF2B5EF4-FFF2-40B4-BE49-F238E27FC236}">
                <a16:creationId xmlns:a16="http://schemas.microsoft.com/office/drawing/2014/main" id="{A8052A67-776E-4582-BD5A-336EA3C87F1F}"/>
              </a:ext>
            </a:extLst>
          </p:cNvPr>
          <p:cNvPicPr>
            <a:picLocks noChangeAspect="1"/>
          </p:cNvPicPr>
          <p:nvPr/>
        </p:nvPicPr>
        <p:blipFill>
          <a:blip r:embed="rId3"/>
          <a:stretch>
            <a:fillRect/>
          </a:stretch>
        </p:blipFill>
        <p:spPr>
          <a:xfrm>
            <a:off x="636587" y="188640"/>
            <a:ext cx="10915650" cy="6115050"/>
          </a:xfrm>
          <a:prstGeom prst="rect">
            <a:avLst/>
          </a:prstGeom>
        </p:spPr>
      </p:pic>
    </p:spTree>
    <p:extLst>
      <p:ext uri="{BB962C8B-B14F-4D97-AF65-F5344CB8AC3E}">
        <p14:creationId xmlns:p14="http://schemas.microsoft.com/office/powerpoint/2010/main" val="295392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8B1F660-96D5-49F5-A76A-490926638673}"/>
              </a:ext>
            </a:extLst>
          </p:cNvPr>
          <p:cNvSpPr/>
          <p:nvPr/>
        </p:nvSpPr>
        <p:spPr>
          <a:xfrm>
            <a:off x="549796" y="1196752"/>
            <a:ext cx="6092825" cy="1292662"/>
          </a:xfrm>
          <a:prstGeom prst="rect">
            <a:avLst/>
          </a:prstGeom>
        </p:spPr>
        <p:txBody>
          <a:bodyPr>
            <a:spAutoFit/>
          </a:bodyPr>
          <a:lstStyle/>
          <a:p>
            <a:r>
              <a:rPr lang="en-US" b="1" dirty="0"/>
              <a:t>If you declare with your mouth, “Jesus is Lord,” and believe in your heart that God raised him from the dead, you will be saved.</a:t>
            </a:r>
          </a:p>
          <a:p>
            <a:endParaRPr lang="en-US" sz="1200" dirty="0"/>
          </a:p>
          <a:p>
            <a:r>
              <a:rPr lang="en-US" sz="1200" dirty="0"/>
              <a:t>Romans 10:9</a:t>
            </a:r>
          </a:p>
        </p:txBody>
      </p:sp>
      <p:sp>
        <p:nvSpPr>
          <p:cNvPr id="3" name="Rektangel 2">
            <a:extLst>
              <a:ext uri="{FF2B5EF4-FFF2-40B4-BE49-F238E27FC236}">
                <a16:creationId xmlns:a16="http://schemas.microsoft.com/office/drawing/2014/main" id="{6E1CF018-9AD1-4FC4-A0E7-0B6777337A7B}"/>
              </a:ext>
            </a:extLst>
          </p:cNvPr>
          <p:cNvSpPr/>
          <p:nvPr/>
        </p:nvSpPr>
        <p:spPr>
          <a:xfrm>
            <a:off x="4366220" y="2996952"/>
            <a:ext cx="6092825" cy="1938992"/>
          </a:xfrm>
          <a:prstGeom prst="rect">
            <a:avLst/>
          </a:prstGeom>
        </p:spPr>
        <p:txBody>
          <a:bodyPr>
            <a:spAutoFit/>
          </a:bodyPr>
          <a:lstStyle/>
          <a:p>
            <a:r>
              <a:rPr lang="en-US" b="1" dirty="0"/>
              <a:t>Jesus answered, “I am the way and the truth and the life. No one comes to the Father except through me. If you really know me, you will know my Father as well. From now on, you do know him and have seen him.”</a:t>
            </a:r>
          </a:p>
          <a:p>
            <a:endParaRPr lang="en-US" b="1" dirty="0"/>
          </a:p>
          <a:p>
            <a:r>
              <a:rPr lang="en-US" sz="1200" dirty="0"/>
              <a:t>John 14:6-7</a:t>
            </a:r>
          </a:p>
        </p:txBody>
      </p:sp>
    </p:spTree>
    <p:extLst>
      <p:ext uri="{BB962C8B-B14F-4D97-AF65-F5344CB8AC3E}">
        <p14:creationId xmlns:p14="http://schemas.microsoft.com/office/powerpoint/2010/main" val="373144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A62F5B-B082-4294-9CB3-6786EACCC670}"/>
              </a:ext>
            </a:extLst>
          </p:cNvPr>
          <p:cNvSpPr>
            <a:spLocks noGrp="1"/>
          </p:cNvSpPr>
          <p:nvPr>
            <p:ph type="title"/>
          </p:nvPr>
        </p:nvSpPr>
        <p:spPr/>
        <p:txBody>
          <a:bodyPr/>
          <a:lstStyle/>
          <a:p>
            <a:r>
              <a:rPr lang="en-US" dirty="0"/>
              <a:t>Summary</a:t>
            </a:r>
          </a:p>
        </p:txBody>
      </p:sp>
      <p:sp>
        <p:nvSpPr>
          <p:cNvPr id="3" name="Plassholder for innhold 2">
            <a:extLst>
              <a:ext uri="{FF2B5EF4-FFF2-40B4-BE49-F238E27FC236}">
                <a16:creationId xmlns:a16="http://schemas.microsoft.com/office/drawing/2014/main" id="{23DDB28F-3152-42CD-BC75-9F5391821001}"/>
              </a:ext>
            </a:extLst>
          </p:cNvPr>
          <p:cNvSpPr>
            <a:spLocks noGrp="1"/>
          </p:cNvSpPr>
          <p:nvPr>
            <p:ph sz="half" idx="1"/>
          </p:nvPr>
        </p:nvSpPr>
        <p:spPr/>
        <p:txBody>
          <a:bodyPr/>
          <a:lstStyle/>
          <a:p>
            <a:pPr marL="45720" indent="0">
              <a:buNone/>
            </a:pPr>
            <a:r>
              <a:rPr lang="en-US" b="1" dirty="0"/>
              <a:t>The objections to the Great Commission </a:t>
            </a:r>
          </a:p>
          <a:p>
            <a:r>
              <a:rPr lang="en-US" dirty="0"/>
              <a:t>The commission for the present</a:t>
            </a:r>
          </a:p>
          <a:p>
            <a:r>
              <a:rPr lang="en-US" dirty="0"/>
              <a:t>The not so great commission</a:t>
            </a:r>
          </a:p>
          <a:p>
            <a:r>
              <a:rPr lang="en-US" dirty="0"/>
              <a:t>A great commission, but not from Jesus</a:t>
            </a:r>
          </a:p>
        </p:txBody>
      </p:sp>
      <p:sp>
        <p:nvSpPr>
          <p:cNvPr id="4" name="Plassholder for innhold 3">
            <a:extLst>
              <a:ext uri="{FF2B5EF4-FFF2-40B4-BE49-F238E27FC236}">
                <a16:creationId xmlns:a16="http://schemas.microsoft.com/office/drawing/2014/main" id="{F520D4E4-650A-4D3C-9488-DA8FC8D0B494}"/>
              </a:ext>
            </a:extLst>
          </p:cNvPr>
          <p:cNvSpPr>
            <a:spLocks noGrp="1"/>
          </p:cNvSpPr>
          <p:nvPr>
            <p:ph sz="half" idx="2"/>
          </p:nvPr>
        </p:nvSpPr>
        <p:spPr/>
        <p:txBody>
          <a:bodyPr/>
          <a:lstStyle/>
          <a:p>
            <a:pPr marL="45720" indent="0">
              <a:buNone/>
            </a:pPr>
            <a:r>
              <a:rPr lang="en-US" b="1" dirty="0"/>
              <a:t>Why Mission? </a:t>
            </a:r>
          </a:p>
          <a:p>
            <a:r>
              <a:rPr lang="en-US" dirty="0"/>
              <a:t>The general benefits</a:t>
            </a:r>
          </a:p>
          <a:p>
            <a:r>
              <a:rPr lang="en-US" dirty="0"/>
              <a:t>The Gospel’s availability</a:t>
            </a:r>
          </a:p>
          <a:p>
            <a:r>
              <a:rPr lang="en-US" dirty="0"/>
              <a:t>The inclusive, but exclusive way to God</a:t>
            </a:r>
          </a:p>
        </p:txBody>
      </p:sp>
    </p:spTree>
    <p:extLst>
      <p:ext uri="{BB962C8B-B14F-4D97-AF65-F5344CB8AC3E}">
        <p14:creationId xmlns:p14="http://schemas.microsoft.com/office/powerpoint/2010/main" val="127767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How NOT to bless Israel!!!">
            <a:hlinkClick r:id="" action="ppaction://media"/>
            <a:extLst>
              <a:ext uri="{FF2B5EF4-FFF2-40B4-BE49-F238E27FC236}">
                <a16:creationId xmlns:a16="http://schemas.microsoft.com/office/drawing/2014/main" id="{ADB1695E-372E-4312-A17D-2F29263DF8C0}"/>
              </a:ext>
            </a:extLst>
          </p:cNvPr>
          <p:cNvPicPr>
            <a:picLocks noRot="1" noChangeAspect="1"/>
          </p:cNvPicPr>
          <p:nvPr>
            <a:videoFile r:link="rId1"/>
          </p:nvPr>
        </p:nvPicPr>
        <p:blipFill>
          <a:blip r:embed="rId3"/>
          <a:stretch>
            <a:fillRect/>
          </a:stretch>
        </p:blipFill>
        <p:spPr>
          <a:xfrm>
            <a:off x="4437" y="-1270"/>
            <a:ext cx="12184388" cy="6853718"/>
          </a:xfrm>
          <a:prstGeom prst="rect">
            <a:avLst/>
          </a:prstGeom>
        </p:spPr>
      </p:pic>
    </p:spTree>
    <p:extLst>
      <p:ext uri="{BB962C8B-B14F-4D97-AF65-F5344CB8AC3E}">
        <p14:creationId xmlns:p14="http://schemas.microsoft.com/office/powerpoint/2010/main" val="321848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_Europe_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57216CA-7057-4B7D-8A49-A4D368EE9F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1253</Words>
  <Application>Microsoft Office PowerPoint</Application>
  <PresentationFormat>Egendefinert</PresentationFormat>
  <Paragraphs>136</Paragraphs>
  <Slides>30</Slides>
  <Notes>15</Notes>
  <HiddenSlides>0</HiddenSlides>
  <MMClips>1</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30</vt:i4>
      </vt:variant>
    </vt:vector>
  </HeadingPairs>
  <TitlesOfParts>
    <vt:vector size="33" baseType="lpstr">
      <vt:lpstr>Arial</vt:lpstr>
      <vt:lpstr>Century Gothic</vt:lpstr>
      <vt:lpstr>Continental_Europe_16x9</vt:lpstr>
      <vt:lpstr>Is there a Great Commission? </vt:lpstr>
      <vt:lpstr>Agenda:</vt:lpstr>
      <vt:lpstr>Is there a Great Commission?</vt:lpstr>
      <vt:lpstr>Is there a Great Commission?</vt:lpstr>
      <vt:lpstr>The objections</vt:lpstr>
      <vt:lpstr>How to take apart an Argument</vt:lpstr>
      <vt:lpstr>The Not so Great Commission</vt:lpstr>
      <vt:lpstr>THE Counter arguments</vt:lpstr>
      <vt:lpstr>A Great Commission, but… (I)</vt:lpstr>
      <vt:lpstr>THE Counter arguments</vt:lpstr>
      <vt:lpstr>A Great Commission, but… (II)</vt:lpstr>
      <vt:lpstr>A Great Commission, but… (II)</vt:lpstr>
      <vt:lpstr>Were we Agree</vt:lpstr>
      <vt:lpstr>THE Counter arguments</vt:lpstr>
      <vt:lpstr>Conclusion? </vt:lpstr>
      <vt:lpstr>Where does that lead us?  </vt:lpstr>
      <vt:lpstr>Why does It matter? </vt:lpstr>
      <vt:lpstr>“Always be prepared to give an answer to everyone who asks you to give the reason for the hope that you have. </vt:lpstr>
      <vt:lpstr>Why Mission? </vt:lpstr>
      <vt:lpstr>The Universal benefits of Mission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Summary</vt:lpstr>
      <vt:lpstr>PowerPoint-presentasjon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2018-07-19T06:45:32Z</dcterms:created>
  <dcterms:modified xsi:type="dcterms:W3CDTF">2018-09-21T08:59:31Z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